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323" r:id="rId3"/>
    <p:sldId id="347" r:id="rId4"/>
    <p:sldId id="332" r:id="rId5"/>
    <p:sldId id="267" r:id="rId6"/>
    <p:sldId id="337" r:id="rId7"/>
    <p:sldId id="269" r:id="rId8"/>
    <p:sldId id="268" r:id="rId9"/>
    <p:sldId id="338" r:id="rId10"/>
    <p:sldId id="341" r:id="rId11"/>
    <p:sldId id="342" r:id="rId12"/>
    <p:sldId id="343" r:id="rId13"/>
    <p:sldId id="344" r:id="rId14"/>
    <p:sldId id="312" r:id="rId15"/>
    <p:sldId id="305" r:id="rId16"/>
    <p:sldId id="299" r:id="rId17"/>
    <p:sldId id="340" r:id="rId18"/>
    <p:sldId id="345" r:id="rId19"/>
    <p:sldId id="309" r:id="rId20"/>
    <p:sldId id="346" r:id="rId21"/>
    <p:sldId id="350" r:id="rId22"/>
    <p:sldId id="348" r:id="rId23"/>
    <p:sldId id="349" r:id="rId24"/>
    <p:sldId id="352" r:id="rId25"/>
    <p:sldId id="319" r:id="rId26"/>
  </p:sldIdLst>
  <p:sldSz cx="9144000" cy="6858000" type="screen4x3"/>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0985" autoAdjust="0"/>
  </p:normalViewPr>
  <p:slideViewPr>
    <p:cSldViewPr snapToGrid="0" snapToObjects="1">
      <p:cViewPr varScale="1">
        <p:scale>
          <a:sx n="84" d="100"/>
          <a:sy n="84" d="100"/>
        </p:scale>
        <p:origin x="-11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0E890-28D1-4FEC-BA1E-5D1C0980C2A9}" type="doc">
      <dgm:prSet loTypeId="urn:microsoft.com/office/officeart/2005/8/layout/balance1" loCatId="relationship" qsTypeId="urn:microsoft.com/office/officeart/2005/8/quickstyle/3d3" qsCatId="3D" csTypeId="urn:microsoft.com/office/officeart/2005/8/colors/accent2_3" csCatId="accent2" phldr="1"/>
      <dgm:spPr/>
      <dgm:t>
        <a:bodyPr/>
        <a:lstStyle/>
        <a:p>
          <a:endParaRPr lang="en-US"/>
        </a:p>
      </dgm:t>
    </dgm:pt>
    <dgm:pt modelId="{877F49A3-357A-4E43-9252-92585FC30374}">
      <dgm:prSet phldrT="[Text]"/>
      <dgm:spPr/>
      <dgm:t>
        <a:bodyPr/>
        <a:lstStyle/>
        <a:p>
          <a:r>
            <a:rPr lang="en-US" dirty="0" smtClean="0"/>
            <a:t>Measurement Concerns</a:t>
          </a:r>
          <a:endParaRPr lang="en-US" dirty="0"/>
        </a:p>
      </dgm:t>
    </dgm:pt>
    <dgm:pt modelId="{B7DE2FDF-40A0-4953-9D9B-F961C170FC30}" type="parTrans" cxnId="{F21B4A52-08D2-4F1F-9983-D7D8B78DE1F7}">
      <dgm:prSet/>
      <dgm:spPr/>
      <dgm:t>
        <a:bodyPr/>
        <a:lstStyle/>
        <a:p>
          <a:endParaRPr lang="en-US"/>
        </a:p>
      </dgm:t>
    </dgm:pt>
    <dgm:pt modelId="{32C5DD5E-47A4-42A7-91AE-A3CB18F159E6}" type="sibTrans" cxnId="{F21B4A52-08D2-4F1F-9983-D7D8B78DE1F7}">
      <dgm:prSet/>
      <dgm:spPr/>
      <dgm:t>
        <a:bodyPr/>
        <a:lstStyle/>
        <a:p>
          <a:endParaRPr lang="en-US"/>
        </a:p>
      </dgm:t>
    </dgm:pt>
    <dgm:pt modelId="{002E8609-2257-4E41-B2EA-ACBB292CDA35}">
      <dgm:prSet phldrT="[Text]"/>
      <dgm:spPr/>
      <dgm:t>
        <a:bodyPr/>
        <a:lstStyle/>
        <a:p>
          <a:r>
            <a:rPr lang="en-US" dirty="0" smtClean="0">
              <a:latin typeface="Arial" pitchFamily="34" charset="0"/>
              <a:cs typeface="Arial" pitchFamily="34" charset="0"/>
            </a:rPr>
            <a:t>Psychometric Properties</a:t>
          </a:r>
          <a:endParaRPr lang="en-US" dirty="0">
            <a:latin typeface="Arial" pitchFamily="34" charset="0"/>
            <a:cs typeface="Arial" pitchFamily="34" charset="0"/>
          </a:endParaRPr>
        </a:p>
      </dgm:t>
    </dgm:pt>
    <dgm:pt modelId="{DD9B60F2-3E1F-498E-BF33-1B955F4FDF4A}" type="parTrans" cxnId="{02971206-F875-4BD3-8E98-C4F93247A0D7}">
      <dgm:prSet/>
      <dgm:spPr/>
      <dgm:t>
        <a:bodyPr/>
        <a:lstStyle/>
        <a:p>
          <a:endParaRPr lang="en-US"/>
        </a:p>
      </dgm:t>
    </dgm:pt>
    <dgm:pt modelId="{ADF486F8-3D7B-4F0A-96D4-A7A8F43B8B1A}" type="sibTrans" cxnId="{02971206-F875-4BD3-8E98-C4F93247A0D7}">
      <dgm:prSet/>
      <dgm:spPr/>
      <dgm:t>
        <a:bodyPr/>
        <a:lstStyle/>
        <a:p>
          <a:endParaRPr lang="en-US"/>
        </a:p>
      </dgm:t>
    </dgm:pt>
    <dgm:pt modelId="{61AF9AF7-E1EF-4E39-9FEB-787305C693F7}">
      <dgm:prSet phldrT="[Text]"/>
      <dgm:spPr/>
      <dgm:t>
        <a:bodyPr/>
        <a:lstStyle/>
        <a:p>
          <a:r>
            <a:rPr lang="en-US" dirty="0" smtClean="0">
              <a:latin typeface="Arial" pitchFamily="34" charset="0"/>
              <a:cs typeface="Arial" pitchFamily="34" charset="0"/>
            </a:rPr>
            <a:t>Measurement</a:t>
          </a:r>
        </a:p>
        <a:p>
          <a:r>
            <a:rPr lang="en-US" dirty="0" smtClean="0">
              <a:latin typeface="Arial" pitchFamily="34" charset="0"/>
              <a:cs typeface="Arial" pitchFamily="34" charset="0"/>
            </a:rPr>
            <a:t>Targets</a:t>
          </a:r>
          <a:endParaRPr lang="en-US" dirty="0">
            <a:latin typeface="Arial" pitchFamily="34" charset="0"/>
            <a:cs typeface="Arial" pitchFamily="34" charset="0"/>
          </a:endParaRPr>
        </a:p>
      </dgm:t>
    </dgm:pt>
    <dgm:pt modelId="{B2697502-1421-4DB2-9673-3A3BFE2EA95B}" type="parTrans" cxnId="{FE139361-643E-4406-826F-8362642899C2}">
      <dgm:prSet/>
      <dgm:spPr/>
      <dgm:t>
        <a:bodyPr/>
        <a:lstStyle/>
        <a:p>
          <a:endParaRPr lang="en-US"/>
        </a:p>
      </dgm:t>
    </dgm:pt>
    <dgm:pt modelId="{249075F0-D8D6-4AD6-B1BD-A7572F522986}" type="sibTrans" cxnId="{FE139361-643E-4406-826F-8362642899C2}">
      <dgm:prSet/>
      <dgm:spPr/>
      <dgm:t>
        <a:bodyPr/>
        <a:lstStyle/>
        <a:p>
          <a:endParaRPr lang="en-US"/>
        </a:p>
      </dgm:t>
    </dgm:pt>
    <dgm:pt modelId="{7DB4487C-4042-4D41-9681-02BD6A80AE17}">
      <dgm:prSet phldrT="[Text]"/>
      <dgm:spPr/>
      <dgm:t>
        <a:bodyPr/>
        <a:lstStyle/>
        <a:p>
          <a:r>
            <a:rPr lang="en-US" dirty="0" smtClean="0"/>
            <a:t>Feasibility Concerns</a:t>
          </a:r>
          <a:endParaRPr lang="en-US" dirty="0"/>
        </a:p>
      </dgm:t>
    </dgm:pt>
    <dgm:pt modelId="{6DAF80AF-A67A-4A6F-9DDA-90C8029A6414}" type="parTrans" cxnId="{8A31C957-E46D-4752-AEEF-6FE6A5D0C074}">
      <dgm:prSet/>
      <dgm:spPr/>
      <dgm:t>
        <a:bodyPr/>
        <a:lstStyle/>
        <a:p>
          <a:endParaRPr lang="en-US"/>
        </a:p>
      </dgm:t>
    </dgm:pt>
    <dgm:pt modelId="{53CBCFF3-E693-4128-B2DC-5B4801F1F87E}" type="sibTrans" cxnId="{8A31C957-E46D-4752-AEEF-6FE6A5D0C074}">
      <dgm:prSet/>
      <dgm:spPr/>
      <dgm:t>
        <a:bodyPr/>
        <a:lstStyle/>
        <a:p>
          <a:endParaRPr lang="en-US"/>
        </a:p>
      </dgm:t>
    </dgm:pt>
    <dgm:pt modelId="{C52DD266-3F97-4F60-AEC5-CA8EAE524D62}">
      <dgm:prSet phldrT="[Text]"/>
      <dgm:spPr/>
      <dgm:t>
        <a:bodyPr/>
        <a:lstStyle/>
        <a:p>
          <a:r>
            <a:rPr lang="en-US" dirty="0" smtClean="0">
              <a:latin typeface="Arial" pitchFamily="34" charset="0"/>
              <a:cs typeface="Arial" pitchFamily="34" charset="0"/>
            </a:rPr>
            <a:t>Obtrusiveness</a:t>
          </a:r>
          <a:endParaRPr lang="en-US" dirty="0">
            <a:latin typeface="Arial" pitchFamily="34" charset="0"/>
            <a:cs typeface="Arial" pitchFamily="34" charset="0"/>
          </a:endParaRPr>
        </a:p>
      </dgm:t>
    </dgm:pt>
    <dgm:pt modelId="{808C0F5B-3640-41B4-A957-28001B6A9F0A}" type="parTrans" cxnId="{F6D3F37C-62F2-4B8F-8D23-F92EE1533FF6}">
      <dgm:prSet/>
      <dgm:spPr/>
      <dgm:t>
        <a:bodyPr/>
        <a:lstStyle/>
        <a:p>
          <a:endParaRPr lang="en-US"/>
        </a:p>
      </dgm:t>
    </dgm:pt>
    <dgm:pt modelId="{6AC1C2A8-1C5D-4679-B8E1-17169CC12444}" type="sibTrans" cxnId="{F6D3F37C-62F2-4B8F-8D23-F92EE1533FF6}">
      <dgm:prSet/>
      <dgm:spPr/>
      <dgm:t>
        <a:bodyPr/>
        <a:lstStyle/>
        <a:p>
          <a:endParaRPr lang="en-US"/>
        </a:p>
      </dgm:t>
    </dgm:pt>
    <dgm:pt modelId="{8538B84B-EF32-4A26-ACA4-04084A489976}">
      <dgm:prSet phldrT="[Text]"/>
      <dgm:spPr/>
      <dgm:t>
        <a:bodyPr/>
        <a:lstStyle/>
        <a:p>
          <a:r>
            <a:rPr lang="en-US" dirty="0" smtClean="0">
              <a:latin typeface="Arial" pitchFamily="34" charset="0"/>
              <a:cs typeface="Arial" pitchFamily="34" charset="0"/>
            </a:rPr>
            <a:t>Staff Resources</a:t>
          </a:r>
          <a:endParaRPr lang="en-US" dirty="0">
            <a:latin typeface="Arial" pitchFamily="34" charset="0"/>
            <a:cs typeface="Arial" pitchFamily="34" charset="0"/>
          </a:endParaRPr>
        </a:p>
      </dgm:t>
    </dgm:pt>
    <dgm:pt modelId="{67A8E570-4821-4EE8-8AA2-3D9893C7FC9A}" type="parTrans" cxnId="{EA0A876F-E61A-46E3-9411-228F465B0DB3}">
      <dgm:prSet/>
      <dgm:spPr/>
      <dgm:t>
        <a:bodyPr/>
        <a:lstStyle/>
        <a:p>
          <a:endParaRPr lang="en-US"/>
        </a:p>
      </dgm:t>
    </dgm:pt>
    <dgm:pt modelId="{E190DF76-843C-454B-99B0-A0E29BF41880}" type="sibTrans" cxnId="{EA0A876F-E61A-46E3-9411-228F465B0DB3}">
      <dgm:prSet/>
      <dgm:spPr/>
      <dgm:t>
        <a:bodyPr/>
        <a:lstStyle/>
        <a:p>
          <a:endParaRPr lang="en-US"/>
        </a:p>
      </dgm:t>
    </dgm:pt>
    <dgm:pt modelId="{3B87FF53-FF27-4CAE-B250-D6084F30CEFE}">
      <dgm:prSet phldrT="[Text]"/>
      <dgm:spPr/>
      <dgm:t>
        <a:bodyPr/>
        <a:lstStyle/>
        <a:p>
          <a:r>
            <a:rPr lang="en-US" dirty="0" smtClean="0">
              <a:latin typeface="Arial" pitchFamily="34" charset="0"/>
              <a:cs typeface="Arial" pitchFamily="34" charset="0"/>
            </a:rPr>
            <a:t>Time</a:t>
          </a:r>
          <a:endParaRPr lang="en-US" dirty="0">
            <a:latin typeface="Arial" pitchFamily="34" charset="0"/>
            <a:cs typeface="Arial" pitchFamily="34" charset="0"/>
          </a:endParaRPr>
        </a:p>
      </dgm:t>
    </dgm:pt>
    <dgm:pt modelId="{CE1EAA86-7850-4E2A-85CD-082590A2C100}" type="parTrans" cxnId="{C7E067AA-99F2-4DEF-A640-1BCC2FD06E5F}">
      <dgm:prSet/>
      <dgm:spPr/>
      <dgm:t>
        <a:bodyPr/>
        <a:lstStyle/>
        <a:p>
          <a:endParaRPr lang="en-US"/>
        </a:p>
      </dgm:t>
    </dgm:pt>
    <dgm:pt modelId="{70211AE6-1715-41BF-A8DF-FD976EC3CE96}" type="sibTrans" cxnId="{C7E067AA-99F2-4DEF-A640-1BCC2FD06E5F}">
      <dgm:prSet/>
      <dgm:spPr/>
      <dgm:t>
        <a:bodyPr/>
        <a:lstStyle/>
        <a:p>
          <a:endParaRPr lang="en-US"/>
        </a:p>
      </dgm:t>
    </dgm:pt>
    <dgm:pt modelId="{0EBD7F9F-EE3C-4EB2-A360-4C35CB3516B5}">
      <dgm:prSet/>
      <dgm:spPr/>
      <dgm:t>
        <a:bodyPr/>
        <a:lstStyle/>
        <a:p>
          <a:r>
            <a:rPr lang="en-US" dirty="0" smtClean="0">
              <a:latin typeface="Arial" pitchFamily="34" charset="0"/>
              <a:cs typeface="Arial" pitchFamily="34" charset="0"/>
            </a:rPr>
            <a:t>Type of Assessment</a:t>
          </a:r>
          <a:endParaRPr lang="en-US" dirty="0">
            <a:latin typeface="Arial" pitchFamily="34" charset="0"/>
            <a:cs typeface="Arial" pitchFamily="34" charset="0"/>
          </a:endParaRPr>
        </a:p>
      </dgm:t>
    </dgm:pt>
    <dgm:pt modelId="{D881FB73-BDAF-4C4A-9BC5-62527E28842D}" type="parTrans" cxnId="{95633A90-15C5-48D0-A6EA-7F6779139563}">
      <dgm:prSet/>
      <dgm:spPr/>
      <dgm:t>
        <a:bodyPr/>
        <a:lstStyle/>
        <a:p>
          <a:endParaRPr lang="en-US"/>
        </a:p>
      </dgm:t>
    </dgm:pt>
    <dgm:pt modelId="{CF9788B4-8A6D-41D9-81D6-AD457FFE4347}" type="sibTrans" cxnId="{95633A90-15C5-48D0-A6EA-7F6779139563}">
      <dgm:prSet/>
      <dgm:spPr/>
      <dgm:t>
        <a:bodyPr/>
        <a:lstStyle/>
        <a:p>
          <a:endParaRPr lang="en-US"/>
        </a:p>
      </dgm:t>
    </dgm:pt>
    <dgm:pt modelId="{065A4C4F-684F-4DD7-8848-C7B03CE5F5B8}" type="pres">
      <dgm:prSet presAssocID="{0830E890-28D1-4FEC-BA1E-5D1C0980C2A9}" presName="outerComposite" presStyleCnt="0">
        <dgm:presLayoutVars>
          <dgm:chMax val="2"/>
          <dgm:animLvl val="lvl"/>
          <dgm:resizeHandles val="exact"/>
        </dgm:presLayoutVars>
      </dgm:prSet>
      <dgm:spPr/>
      <dgm:t>
        <a:bodyPr/>
        <a:lstStyle/>
        <a:p>
          <a:endParaRPr lang="en-US"/>
        </a:p>
      </dgm:t>
    </dgm:pt>
    <dgm:pt modelId="{3B409E39-8269-4F91-99BF-EA5A11C4004C}" type="pres">
      <dgm:prSet presAssocID="{0830E890-28D1-4FEC-BA1E-5D1C0980C2A9}" presName="dummyMaxCanvas" presStyleCnt="0"/>
      <dgm:spPr/>
      <dgm:t>
        <a:bodyPr/>
        <a:lstStyle/>
        <a:p>
          <a:endParaRPr lang="en-US"/>
        </a:p>
      </dgm:t>
    </dgm:pt>
    <dgm:pt modelId="{268BB4BB-FC9D-4571-9B7C-F1D6EB809FE9}" type="pres">
      <dgm:prSet presAssocID="{0830E890-28D1-4FEC-BA1E-5D1C0980C2A9}" presName="parentComposite" presStyleCnt="0"/>
      <dgm:spPr/>
      <dgm:t>
        <a:bodyPr/>
        <a:lstStyle/>
        <a:p>
          <a:endParaRPr lang="en-US"/>
        </a:p>
      </dgm:t>
    </dgm:pt>
    <dgm:pt modelId="{DE243845-A9DA-4F66-9CCD-73C5E5400A24}" type="pres">
      <dgm:prSet presAssocID="{0830E890-28D1-4FEC-BA1E-5D1C0980C2A9}" presName="parent1" presStyleLbl="alignAccFollowNode1" presStyleIdx="0" presStyleCnt="4">
        <dgm:presLayoutVars>
          <dgm:chMax val="4"/>
        </dgm:presLayoutVars>
      </dgm:prSet>
      <dgm:spPr/>
      <dgm:t>
        <a:bodyPr/>
        <a:lstStyle/>
        <a:p>
          <a:endParaRPr lang="en-US"/>
        </a:p>
      </dgm:t>
    </dgm:pt>
    <dgm:pt modelId="{D3758058-9DCE-462F-9B99-6832CCD0496A}" type="pres">
      <dgm:prSet presAssocID="{0830E890-28D1-4FEC-BA1E-5D1C0980C2A9}" presName="parent2" presStyleLbl="alignAccFollowNode1" presStyleIdx="1" presStyleCnt="4">
        <dgm:presLayoutVars>
          <dgm:chMax val="4"/>
        </dgm:presLayoutVars>
      </dgm:prSet>
      <dgm:spPr/>
      <dgm:t>
        <a:bodyPr/>
        <a:lstStyle/>
        <a:p>
          <a:endParaRPr lang="en-US"/>
        </a:p>
      </dgm:t>
    </dgm:pt>
    <dgm:pt modelId="{77418F4A-E74D-4CDA-8AC6-ADB11C542039}" type="pres">
      <dgm:prSet presAssocID="{0830E890-28D1-4FEC-BA1E-5D1C0980C2A9}" presName="childrenComposite" presStyleCnt="0"/>
      <dgm:spPr/>
      <dgm:t>
        <a:bodyPr/>
        <a:lstStyle/>
        <a:p>
          <a:endParaRPr lang="en-US"/>
        </a:p>
      </dgm:t>
    </dgm:pt>
    <dgm:pt modelId="{6EE886F6-CF3B-4F03-95A8-DD941EBC2A3D}" type="pres">
      <dgm:prSet presAssocID="{0830E890-28D1-4FEC-BA1E-5D1C0980C2A9}" presName="dummyMaxCanvas_ChildArea" presStyleCnt="0"/>
      <dgm:spPr/>
      <dgm:t>
        <a:bodyPr/>
        <a:lstStyle/>
        <a:p>
          <a:endParaRPr lang="en-US"/>
        </a:p>
      </dgm:t>
    </dgm:pt>
    <dgm:pt modelId="{35807DC3-E8E2-49E7-9F54-EA694234B228}" type="pres">
      <dgm:prSet presAssocID="{0830E890-28D1-4FEC-BA1E-5D1C0980C2A9}" presName="fulcrum" presStyleLbl="alignAccFollowNode1" presStyleIdx="2" presStyleCnt="4"/>
      <dgm:spPr/>
      <dgm:t>
        <a:bodyPr/>
        <a:lstStyle/>
        <a:p>
          <a:endParaRPr lang="en-US"/>
        </a:p>
      </dgm:t>
    </dgm:pt>
    <dgm:pt modelId="{05647912-62AA-4F92-9AF6-9B8CDBD5A874}" type="pres">
      <dgm:prSet presAssocID="{0830E890-28D1-4FEC-BA1E-5D1C0980C2A9}" presName="balance_33" presStyleLbl="alignAccFollowNode1" presStyleIdx="3" presStyleCnt="4">
        <dgm:presLayoutVars>
          <dgm:bulletEnabled val="1"/>
        </dgm:presLayoutVars>
      </dgm:prSet>
      <dgm:spPr/>
      <dgm:t>
        <a:bodyPr/>
        <a:lstStyle/>
        <a:p>
          <a:endParaRPr lang="en-US"/>
        </a:p>
      </dgm:t>
    </dgm:pt>
    <dgm:pt modelId="{765DA760-C661-4EE5-BBFB-1F36F791802B}" type="pres">
      <dgm:prSet presAssocID="{0830E890-28D1-4FEC-BA1E-5D1C0980C2A9}" presName="right_33_1" presStyleLbl="node1" presStyleIdx="0" presStyleCnt="6">
        <dgm:presLayoutVars>
          <dgm:bulletEnabled val="1"/>
        </dgm:presLayoutVars>
      </dgm:prSet>
      <dgm:spPr/>
      <dgm:t>
        <a:bodyPr/>
        <a:lstStyle/>
        <a:p>
          <a:endParaRPr lang="en-US"/>
        </a:p>
      </dgm:t>
    </dgm:pt>
    <dgm:pt modelId="{9488D8FE-42E2-4D09-B30D-8953E2F26841}" type="pres">
      <dgm:prSet presAssocID="{0830E890-28D1-4FEC-BA1E-5D1C0980C2A9}" presName="right_33_2" presStyleLbl="node1" presStyleIdx="1" presStyleCnt="6">
        <dgm:presLayoutVars>
          <dgm:bulletEnabled val="1"/>
        </dgm:presLayoutVars>
      </dgm:prSet>
      <dgm:spPr/>
      <dgm:t>
        <a:bodyPr/>
        <a:lstStyle/>
        <a:p>
          <a:endParaRPr lang="en-US"/>
        </a:p>
      </dgm:t>
    </dgm:pt>
    <dgm:pt modelId="{3B5E4712-1DBF-4AC5-BC8C-F5740C790E60}" type="pres">
      <dgm:prSet presAssocID="{0830E890-28D1-4FEC-BA1E-5D1C0980C2A9}" presName="right_33_3" presStyleLbl="node1" presStyleIdx="2" presStyleCnt="6">
        <dgm:presLayoutVars>
          <dgm:bulletEnabled val="1"/>
        </dgm:presLayoutVars>
      </dgm:prSet>
      <dgm:spPr/>
      <dgm:t>
        <a:bodyPr/>
        <a:lstStyle/>
        <a:p>
          <a:endParaRPr lang="en-US"/>
        </a:p>
      </dgm:t>
    </dgm:pt>
    <dgm:pt modelId="{57E4EC4F-C803-424F-9F20-9354D8154014}" type="pres">
      <dgm:prSet presAssocID="{0830E890-28D1-4FEC-BA1E-5D1C0980C2A9}" presName="left_33_1" presStyleLbl="node1" presStyleIdx="3" presStyleCnt="6">
        <dgm:presLayoutVars>
          <dgm:bulletEnabled val="1"/>
        </dgm:presLayoutVars>
      </dgm:prSet>
      <dgm:spPr/>
      <dgm:t>
        <a:bodyPr/>
        <a:lstStyle/>
        <a:p>
          <a:endParaRPr lang="en-US"/>
        </a:p>
      </dgm:t>
    </dgm:pt>
    <dgm:pt modelId="{7FD1E576-09C1-4C58-B44A-418A330B7A30}" type="pres">
      <dgm:prSet presAssocID="{0830E890-28D1-4FEC-BA1E-5D1C0980C2A9}" presName="left_33_2" presStyleLbl="node1" presStyleIdx="4" presStyleCnt="6">
        <dgm:presLayoutVars>
          <dgm:bulletEnabled val="1"/>
        </dgm:presLayoutVars>
      </dgm:prSet>
      <dgm:spPr/>
      <dgm:t>
        <a:bodyPr/>
        <a:lstStyle/>
        <a:p>
          <a:endParaRPr lang="en-US"/>
        </a:p>
      </dgm:t>
    </dgm:pt>
    <dgm:pt modelId="{C4972F3B-1459-4E42-AD3E-6D02FAE16BB5}" type="pres">
      <dgm:prSet presAssocID="{0830E890-28D1-4FEC-BA1E-5D1C0980C2A9}" presName="left_33_3" presStyleLbl="node1" presStyleIdx="5" presStyleCnt="6">
        <dgm:presLayoutVars>
          <dgm:bulletEnabled val="1"/>
        </dgm:presLayoutVars>
      </dgm:prSet>
      <dgm:spPr/>
      <dgm:t>
        <a:bodyPr/>
        <a:lstStyle/>
        <a:p>
          <a:endParaRPr lang="en-US"/>
        </a:p>
      </dgm:t>
    </dgm:pt>
  </dgm:ptLst>
  <dgm:cxnLst>
    <dgm:cxn modelId="{DA6EC971-1BB1-4689-929D-DB1566FD19B3}" type="presOf" srcId="{8538B84B-EF32-4A26-ACA4-04084A489976}" destId="{9488D8FE-42E2-4D09-B30D-8953E2F26841}" srcOrd="0" destOrd="0" presId="urn:microsoft.com/office/officeart/2005/8/layout/balance1"/>
    <dgm:cxn modelId="{2048D0B3-916F-4EC5-9310-05811DB9C51E}" type="presOf" srcId="{7DB4487C-4042-4D41-9681-02BD6A80AE17}" destId="{D3758058-9DCE-462F-9B99-6832CCD0496A}" srcOrd="0" destOrd="0" presId="urn:microsoft.com/office/officeart/2005/8/layout/balance1"/>
    <dgm:cxn modelId="{2AA15A08-4EB7-415B-8013-E303EEAB6CA8}" type="presOf" srcId="{877F49A3-357A-4E43-9252-92585FC30374}" destId="{DE243845-A9DA-4F66-9CCD-73C5E5400A24}" srcOrd="0" destOrd="0" presId="urn:microsoft.com/office/officeart/2005/8/layout/balance1"/>
    <dgm:cxn modelId="{A65F867F-8020-45A5-A082-80F471B1C656}" type="presOf" srcId="{3B87FF53-FF27-4CAE-B250-D6084F30CEFE}" destId="{3B5E4712-1DBF-4AC5-BC8C-F5740C790E60}" srcOrd="0" destOrd="0" presId="urn:microsoft.com/office/officeart/2005/8/layout/balance1"/>
    <dgm:cxn modelId="{95633A90-15C5-48D0-A6EA-7F6779139563}" srcId="{877F49A3-357A-4E43-9252-92585FC30374}" destId="{0EBD7F9F-EE3C-4EB2-A360-4C35CB3516B5}" srcOrd="2" destOrd="0" parTransId="{D881FB73-BDAF-4C4A-9BC5-62527E28842D}" sibTransId="{CF9788B4-8A6D-41D9-81D6-AD457FFE4347}"/>
    <dgm:cxn modelId="{C7E067AA-99F2-4DEF-A640-1BCC2FD06E5F}" srcId="{7DB4487C-4042-4D41-9681-02BD6A80AE17}" destId="{3B87FF53-FF27-4CAE-B250-D6084F30CEFE}" srcOrd="2" destOrd="0" parTransId="{CE1EAA86-7850-4E2A-85CD-082590A2C100}" sibTransId="{70211AE6-1715-41BF-A8DF-FD976EC3CE96}"/>
    <dgm:cxn modelId="{EA0A876F-E61A-46E3-9411-228F465B0DB3}" srcId="{7DB4487C-4042-4D41-9681-02BD6A80AE17}" destId="{8538B84B-EF32-4A26-ACA4-04084A489976}" srcOrd="1" destOrd="0" parTransId="{67A8E570-4821-4EE8-8AA2-3D9893C7FC9A}" sibTransId="{E190DF76-843C-454B-99B0-A0E29BF41880}"/>
    <dgm:cxn modelId="{F21B4A52-08D2-4F1F-9983-D7D8B78DE1F7}" srcId="{0830E890-28D1-4FEC-BA1E-5D1C0980C2A9}" destId="{877F49A3-357A-4E43-9252-92585FC30374}" srcOrd="0" destOrd="0" parTransId="{B7DE2FDF-40A0-4953-9D9B-F961C170FC30}" sibTransId="{32C5DD5E-47A4-42A7-91AE-A3CB18F159E6}"/>
    <dgm:cxn modelId="{8A31C957-E46D-4752-AEEF-6FE6A5D0C074}" srcId="{0830E890-28D1-4FEC-BA1E-5D1C0980C2A9}" destId="{7DB4487C-4042-4D41-9681-02BD6A80AE17}" srcOrd="1" destOrd="0" parTransId="{6DAF80AF-A67A-4A6F-9DDA-90C8029A6414}" sibTransId="{53CBCFF3-E693-4128-B2DC-5B4801F1F87E}"/>
    <dgm:cxn modelId="{02971206-F875-4BD3-8E98-C4F93247A0D7}" srcId="{877F49A3-357A-4E43-9252-92585FC30374}" destId="{002E8609-2257-4E41-B2EA-ACBB292CDA35}" srcOrd="0" destOrd="0" parTransId="{DD9B60F2-3E1F-498E-BF33-1B955F4FDF4A}" sibTransId="{ADF486F8-3D7B-4F0A-96D4-A7A8F43B8B1A}"/>
    <dgm:cxn modelId="{D41C4690-2D3A-47CF-8E97-07C5C492C23D}" type="presOf" srcId="{C52DD266-3F97-4F60-AEC5-CA8EAE524D62}" destId="{765DA760-C661-4EE5-BBFB-1F36F791802B}" srcOrd="0" destOrd="0" presId="urn:microsoft.com/office/officeart/2005/8/layout/balance1"/>
    <dgm:cxn modelId="{FE139361-643E-4406-826F-8362642899C2}" srcId="{877F49A3-357A-4E43-9252-92585FC30374}" destId="{61AF9AF7-E1EF-4E39-9FEB-787305C693F7}" srcOrd="1" destOrd="0" parTransId="{B2697502-1421-4DB2-9673-3A3BFE2EA95B}" sibTransId="{249075F0-D8D6-4AD6-B1BD-A7572F522986}"/>
    <dgm:cxn modelId="{760FF62F-C7CD-4292-8011-DA8C8B0A9939}" type="presOf" srcId="{61AF9AF7-E1EF-4E39-9FEB-787305C693F7}" destId="{7FD1E576-09C1-4C58-B44A-418A330B7A30}" srcOrd="0" destOrd="0" presId="urn:microsoft.com/office/officeart/2005/8/layout/balance1"/>
    <dgm:cxn modelId="{79EA02B3-110F-493D-80F3-75556BC2C58E}" type="presOf" srcId="{0EBD7F9F-EE3C-4EB2-A360-4C35CB3516B5}" destId="{C4972F3B-1459-4E42-AD3E-6D02FAE16BB5}" srcOrd="0" destOrd="0" presId="urn:microsoft.com/office/officeart/2005/8/layout/balance1"/>
    <dgm:cxn modelId="{782163B4-A5D4-4F30-B3BD-42E3D56C586B}" type="presOf" srcId="{002E8609-2257-4E41-B2EA-ACBB292CDA35}" destId="{57E4EC4F-C803-424F-9F20-9354D8154014}" srcOrd="0" destOrd="0" presId="urn:microsoft.com/office/officeart/2005/8/layout/balance1"/>
    <dgm:cxn modelId="{F6D3F37C-62F2-4B8F-8D23-F92EE1533FF6}" srcId="{7DB4487C-4042-4D41-9681-02BD6A80AE17}" destId="{C52DD266-3F97-4F60-AEC5-CA8EAE524D62}" srcOrd="0" destOrd="0" parTransId="{808C0F5B-3640-41B4-A957-28001B6A9F0A}" sibTransId="{6AC1C2A8-1C5D-4679-B8E1-17169CC12444}"/>
    <dgm:cxn modelId="{ED10A1D4-5D45-4E5A-84F7-5C737DA276D2}" type="presOf" srcId="{0830E890-28D1-4FEC-BA1E-5D1C0980C2A9}" destId="{065A4C4F-684F-4DD7-8848-C7B03CE5F5B8}" srcOrd="0" destOrd="0" presId="urn:microsoft.com/office/officeart/2005/8/layout/balance1"/>
    <dgm:cxn modelId="{044BE0C7-DC3C-4AD7-A710-89F6D5E34869}" type="presParOf" srcId="{065A4C4F-684F-4DD7-8848-C7B03CE5F5B8}" destId="{3B409E39-8269-4F91-99BF-EA5A11C4004C}" srcOrd="0" destOrd="0" presId="urn:microsoft.com/office/officeart/2005/8/layout/balance1"/>
    <dgm:cxn modelId="{E02B71BB-BAD8-4ED8-A57B-5C3BF2BB578E}" type="presParOf" srcId="{065A4C4F-684F-4DD7-8848-C7B03CE5F5B8}" destId="{268BB4BB-FC9D-4571-9B7C-F1D6EB809FE9}" srcOrd="1" destOrd="0" presId="urn:microsoft.com/office/officeart/2005/8/layout/balance1"/>
    <dgm:cxn modelId="{1ED8E3A2-B1CE-4D9E-B8D6-F0339C1D4E79}" type="presParOf" srcId="{268BB4BB-FC9D-4571-9B7C-F1D6EB809FE9}" destId="{DE243845-A9DA-4F66-9CCD-73C5E5400A24}" srcOrd="0" destOrd="0" presId="urn:microsoft.com/office/officeart/2005/8/layout/balance1"/>
    <dgm:cxn modelId="{001D6296-E95E-4BE5-9045-C439C016FE0B}" type="presParOf" srcId="{268BB4BB-FC9D-4571-9B7C-F1D6EB809FE9}" destId="{D3758058-9DCE-462F-9B99-6832CCD0496A}" srcOrd="1" destOrd="0" presId="urn:microsoft.com/office/officeart/2005/8/layout/balance1"/>
    <dgm:cxn modelId="{4C6F78E3-7579-493B-A69C-9079BF7A23A5}" type="presParOf" srcId="{065A4C4F-684F-4DD7-8848-C7B03CE5F5B8}" destId="{77418F4A-E74D-4CDA-8AC6-ADB11C542039}" srcOrd="2" destOrd="0" presId="urn:microsoft.com/office/officeart/2005/8/layout/balance1"/>
    <dgm:cxn modelId="{BE961D97-C5EF-4F3C-B4F7-FA37C4E20F51}" type="presParOf" srcId="{77418F4A-E74D-4CDA-8AC6-ADB11C542039}" destId="{6EE886F6-CF3B-4F03-95A8-DD941EBC2A3D}" srcOrd="0" destOrd="0" presId="urn:microsoft.com/office/officeart/2005/8/layout/balance1"/>
    <dgm:cxn modelId="{7A7871E0-C083-4CB2-BE53-9E92C82DECD8}" type="presParOf" srcId="{77418F4A-E74D-4CDA-8AC6-ADB11C542039}" destId="{35807DC3-E8E2-49E7-9F54-EA694234B228}" srcOrd="1" destOrd="0" presId="urn:microsoft.com/office/officeart/2005/8/layout/balance1"/>
    <dgm:cxn modelId="{B8A77CF0-546A-46A1-B9E2-54B949EAD381}" type="presParOf" srcId="{77418F4A-E74D-4CDA-8AC6-ADB11C542039}" destId="{05647912-62AA-4F92-9AF6-9B8CDBD5A874}" srcOrd="2" destOrd="0" presId="urn:microsoft.com/office/officeart/2005/8/layout/balance1"/>
    <dgm:cxn modelId="{81FA955D-4CE6-4715-88E9-DE5468D3C4F0}" type="presParOf" srcId="{77418F4A-E74D-4CDA-8AC6-ADB11C542039}" destId="{765DA760-C661-4EE5-BBFB-1F36F791802B}" srcOrd="3" destOrd="0" presId="urn:microsoft.com/office/officeart/2005/8/layout/balance1"/>
    <dgm:cxn modelId="{03980E25-9E3A-4633-806C-3CB90C7351B3}" type="presParOf" srcId="{77418F4A-E74D-4CDA-8AC6-ADB11C542039}" destId="{9488D8FE-42E2-4D09-B30D-8953E2F26841}" srcOrd="4" destOrd="0" presId="urn:microsoft.com/office/officeart/2005/8/layout/balance1"/>
    <dgm:cxn modelId="{98B276A1-8940-42C5-B76B-FFB14C8FC83A}" type="presParOf" srcId="{77418F4A-E74D-4CDA-8AC6-ADB11C542039}" destId="{3B5E4712-1DBF-4AC5-BC8C-F5740C790E60}" srcOrd="5" destOrd="0" presId="urn:microsoft.com/office/officeart/2005/8/layout/balance1"/>
    <dgm:cxn modelId="{4E097067-26BB-4E2E-9A1F-B9880609A44B}" type="presParOf" srcId="{77418F4A-E74D-4CDA-8AC6-ADB11C542039}" destId="{57E4EC4F-C803-424F-9F20-9354D8154014}" srcOrd="6" destOrd="0" presId="urn:microsoft.com/office/officeart/2005/8/layout/balance1"/>
    <dgm:cxn modelId="{C47EC13E-96D0-459F-A86C-1F26B24B6E66}" type="presParOf" srcId="{77418F4A-E74D-4CDA-8AC6-ADB11C542039}" destId="{7FD1E576-09C1-4C58-B44A-418A330B7A30}" srcOrd="7" destOrd="0" presId="urn:microsoft.com/office/officeart/2005/8/layout/balance1"/>
    <dgm:cxn modelId="{12604E01-FAAD-4E4F-8D4A-57A8D1D10A14}" type="presParOf" srcId="{77418F4A-E74D-4CDA-8AC6-ADB11C542039}" destId="{C4972F3B-1459-4E42-AD3E-6D02FAE16BB5}" srcOrd="8"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2E322-36E8-4E6A-A636-53AF5454057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88277F1-AEA0-487B-AB9D-FD281020E2A9}">
      <dgm:prSet phldrT="[Text]"/>
      <dgm:spPr/>
      <dgm:t>
        <a:bodyPr/>
        <a:lstStyle/>
        <a:p>
          <a:r>
            <a:rPr lang="en-US" dirty="0" smtClean="0"/>
            <a:t>SDO</a:t>
          </a:r>
          <a:endParaRPr lang="en-US" dirty="0"/>
        </a:p>
      </dgm:t>
    </dgm:pt>
    <dgm:pt modelId="{EFCAC26A-3B6A-4721-BECC-EBAEB88CCFF1}" type="parTrans" cxnId="{2338F48B-96DC-4CC2-B047-A2105287B2CD}">
      <dgm:prSet/>
      <dgm:spPr/>
      <dgm:t>
        <a:bodyPr/>
        <a:lstStyle/>
        <a:p>
          <a:endParaRPr lang="en-US"/>
        </a:p>
      </dgm:t>
    </dgm:pt>
    <dgm:pt modelId="{B81EE344-E5DE-48E1-BCE8-91A5168FAE90}" type="sibTrans" cxnId="{2338F48B-96DC-4CC2-B047-A2105287B2CD}">
      <dgm:prSet/>
      <dgm:spPr/>
      <dgm:t>
        <a:bodyPr/>
        <a:lstStyle/>
        <a:p>
          <a:endParaRPr lang="en-US"/>
        </a:p>
      </dgm:t>
    </dgm:pt>
    <dgm:pt modelId="{4ACB74EF-9FF5-45E8-9A13-0082D8FF0D52}">
      <dgm:prSet phldrT="[Text]"/>
      <dgm:spPr/>
      <dgm:t>
        <a:bodyPr/>
        <a:lstStyle/>
        <a:p>
          <a:r>
            <a:rPr lang="en-US" dirty="0" smtClean="0"/>
            <a:t>BRS</a:t>
          </a:r>
          <a:endParaRPr lang="en-US" dirty="0"/>
        </a:p>
      </dgm:t>
    </dgm:pt>
    <dgm:pt modelId="{5A288A4E-DFDB-4807-83D7-B1EA7D0801F5}" type="parTrans" cxnId="{B40A4772-2669-49A6-AE7D-FB70B80B24D5}">
      <dgm:prSet/>
      <dgm:spPr/>
      <dgm:t>
        <a:bodyPr/>
        <a:lstStyle/>
        <a:p>
          <a:endParaRPr lang="en-US"/>
        </a:p>
      </dgm:t>
    </dgm:pt>
    <dgm:pt modelId="{78E603B7-965D-4E08-B753-0BCEDEA604C0}" type="sibTrans" cxnId="{B40A4772-2669-49A6-AE7D-FB70B80B24D5}">
      <dgm:prSet/>
      <dgm:spPr/>
      <dgm:t>
        <a:bodyPr/>
        <a:lstStyle/>
        <a:p>
          <a:endParaRPr lang="en-US"/>
        </a:p>
      </dgm:t>
    </dgm:pt>
    <dgm:pt modelId="{6FC4EF74-FFCC-4FE2-8AC1-0DA7E4FF14D9}" type="pres">
      <dgm:prSet presAssocID="{3CC2E322-36E8-4E6A-A636-53AF5454057A}" presName="compositeShape" presStyleCnt="0">
        <dgm:presLayoutVars>
          <dgm:chMax val="2"/>
          <dgm:dir/>
          <dgm:resizeHandles val="exact"/>
        </dgm:presLayoutVars>
      </dgm:prSet>
      <dgm:spPr/>
      <dgm:t>
        <a:bodyPr/>
        <a:lstStyle/>
        <a:p>
          <a:endParaRPr lang="en-US"/>
        </a:p>
      </dgm:t>
    </dgm:pt>
    <dgm:pt modelId="{74CCF618-F6B9-4CC7-8919-1D12EE7C2EA3}" type="pres">
      <dgm:prSet presAssocID="{3CC2E322-36E8-4E6A-A636-53AF5454057A}" presName="divider" presStyleLbl="fgShp" presStyleIdx="0" presStyleCnt="1"/>
      <dgm:spPr/>
    </dgm:pt>
    <dgm:pt modelId="{5BFB266F-485C-4695-8C14-3656CD2DE44D}" type="pres">
      <dgm:prSet presAssocID="{588277F1-AEA0-487B-AB9D-FD281020E2A9}" presName="downArrow" presStyleLbl="node1" presStyleIdx="0" presStyleCnt="2"/>
      <dgm:spPr/>
    </dgm:pt>
    <dgm:pt modelId="{23958C97-32E4-4119-94BC-DBDB623913D6}" type="pres">
      <dgm:prSet presAssocID="{588277F1-AEA0-487B-AB9D-FD281020E2A9}" presName="downArrowText" presStyleLbl="revTx" presStyleIdx="0" presStyleCnt="2">
        <dgm:presLayoutVars>
          <dgm:bulletEnabled val="1"/>
        </dgm:presLayoutVars>
      </dgm:prSet>
      <dgm:spPr/>
      <dgm:t>
        <a:bodyPr/>
        <a:lstStyle/>
        <a:p>
          <a:endParaRPr lang="en-US"/>
        </a:p>
      </dgm:t>
    </dgm:pt>
    <dgm:pt modelId="{E4110D79-47E0-43D5-9BD8-3AAF80F83F94}" type="pres">
      <dgm:prSet presAssocID="{4ACB74EF-9FF5-45E8-9A13-0082D8FF0D52}" presName="upArrow" presStyleLbl="node1" presStyleIdx="1" presStyleCnt="2"/>
      <dgm:spPr/>
    </dgm:pt>
    <dgm:pt modelId="{69A2E4EA-D24D-4922-AA53-5E9BB61954CB}" type="pres">
      <dgm:prSet presAssocID="{4ACB74EF-9FF5-45E8-9A13-0082D8FF0D52}" presName="upArrowText" presStyleLbl="revTx" presStyleIdx="1" presStyleCnt="2">
        <dgm:presLayoutVars>
          <dgm:bulletEnabled val="1"/>
        </dgm:presLayoutVars>
      </dgm:prSet>
      <dgm:spPr/>
      <dgm:t>
        <a:bodyPr/>
        <a:lstStyle/>
        <a:p>
          <a:endParaRPr lang="en-US"/>
        </a:p>
      </dgm:t>
    </dgm:pt>
  </dgm:ptLst>
  <dgm:cxnLst>
    <dgm:cxn modelId="{E403B81C-F622-48BB-92CD-4677555B239A}" type="presOf" srcId="{4ACB74EF-9FF5-45E8-9A13-0082D8FF0D52}" destId="{69A2E4EA-D24D-4922-AA53-5E9BB61954CB}" srcOrd="0" destOrd="0" presId="urn:microsoft.com/office/officeart/2005/8/layout/arrow3"/>
    <dgm:cxn modelId="{B40A4772-2669-49A6-AE7D-FB70B80B24D5}" srcId="{3CC2E322-36E8-4E6A-A636-53AF5454057A}" destId="{4ACB74EF-9FF5-45E8-9A13-0082D8FF0D52}" srcOrd="1" destOrd="0" parTransId="{5A288A4E-DFDB-4807-83D7-B1EA7D0801F5}" sibTransId="{78E603B7-965D-4E08-B753-0BCEDEA604C0}"/>
    <dgm:cxn modelId="{7339061F-1E85-4FF2-90B3-1CE603A7412A}" type="presOf" srcId="{588277F1-AEA0-487B-AB9D-FD281020E2A9}" destId="{23958C97-32E4-4119-94BC-DBDB623913D6}" srcOrd="0" destOrd="0" presId="urn:microsoft.com/office/officeart/2005/8/layout/arrow3"/>
    <dgm:cxn modelId="{D9B3C408-CA08-4CC3-B42A-5521D8A3BD77}" type="presOf" srcId="{3CC2E322-36E8-4E6A-A636-53AF5454057A}" destId="{6FC4EF74-FFCC-4FE2-8AC1-0DA7E4FF14D9}" srcOrd="0" destOrd="0" presId="urn:microsoft.com/office/officeart/2005/8/layout/arrow3"/>
    <dgm:cxn modelId="{2338F48B-96DC-4CC2-B047-A2105287B2CD}" srcId="{3CC2E322-36E8-4E6A-A636-53AF5454057A}" destId="{588277F1-AEA0-487B-AB9D-FD281020E2A9}" srcOrd="0" destOrd="0" parTransId="{EFCAC26A-3B6A-4721-BECC-EBAEB88CCFF1}" sibTransId="{B81EE344-E5DE-48E1-BCE8-91A5168FAE90}"/>
    <dgm:cxn modelId="{0EC8B052-83DA-4034-8910-8A021604BE5A}" type="presParOf" srcId="{6FC4EF74-FFCC-4FE2-8AC1-0DA7E4FF14D9}" destId="{74CCF618-F6B9-4CC7-8919-1D12EE7C2EA3}" srcOrd="0" destOrd="0" presId="urn:microsoft.com/office/officeart/2005/8/layout/arrow3"/>
    <dgm:cxn modelId="{B7C0622D-0EFD-49A3-BF04-582F5630EC62}" type="presParOf" srcId="{6FC4EF74-FFCC-4FE2-8AC1-0DA7E4FF14D9}" destId="{5BFB266F-485C-4695-8C14-3656CD2DE44D}" srcOrd="1" destOrd="0" presId="urn:microsoft.com/office/officeart/2005/8/layout/arrow3"/>
    <dgm:cxn modelId="{4EBDDEE7-F586-47B9-A98D-1A6E8A8DC835}" type="presParOf" srcId="{6FC4EF74-FFCC-4FE2-8AC1-0DA7E4FF14D9}" destId="{23958C97-32E4-4119-94BC-DBDB623913D6}" srcOrd="2" destOrd="0" presId="urn:microsoft.com/office/officeart/2005/8/layout/arrow3"/>
    <dgm:cxn modelId="{F9D73446-6DDF-49A0-88B9-B2C1A2BAE863}" type="presParOf" srcId="{6FC4EF74-FFCC-4FE2-8AC1-0DA7E4FF14D9}" destId="{E4110D79-47E0-43D5-9BD8-3AAF80F83F94}" srcOrd="3" destOrd="0" presId="urn:microsoft.com/office/officeart/2005/8/layout/arrow3"/>
    <dgm:cxn modelId="{728CF63D-4A24-41E7-AAFF-29C6A21486B7}" type="presParOf" srcId="{6FC4EF74-FFCC-4FE2-8AC1-0DA7E4FF14D9}" destId="{69A2E4EA-D24D-4922-AA53-5E9BB61954CB}" srcOrd="4" destOrd="0" presId="urn:microsoft.com/office/officeart/2005/8/layout/arrow3"/>
  </dgm:cxnLst>
  <dgm:bg>
    <a:solidFill>
      <a:schemeClr val="accent2">
        <a:lumMod val="60000"/>
        <a:lumOff val="4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ED573-EEBA-4A69-873D-78286C4E389B}" type="doc">
      <dgm:prSet loTypeId="urn:microsoft.com/office/officeart/2005/8/layout/venn1" loCatId="relationship" qsTypeId="urn:microsoft.com/office/officeart/2005/8/quickstyle/simple1" qsCatId="simple" csTypeId="urn:microsoft.com/office/officeart/2005/8/colors/accent1_2" csCatId="accent1" phldr="1"/>
      <dgm:spPr/>
    </dgm:pt>
    <dgm:pt modelId="{3B93F7F6-33AA-46BF-A61B-8394F9F516B0}">
      <dgm:prSet phldrT="[Text]"/>
      <dgm:spPr/>
      <dgm:t>
        <a:bodyPr/>
        <a:lstStyle/>
        <a:p>
          <a:r>
            <a:rPr lang="en-US" dirty="0" smtClean="0"/>
            <a:t>Academically Engaged</a:t>
          </a:r>
          <a:endParaRPr lang="en-US" dirty="0"/>
        </a:p>
      </dgm:t>
    </dgm:pt>
    <dgm:pt modelId="{28D1BCD8-FC08-4C3B-B369-2271E5302241}" type="parTrans" cxnId="{4F3F5D15-68A2-4399-9C10-78E351A23A51}">
      <dgm:prSet/>
      <dgm:spPr/>
      <dgm:t>
        <a:bodyPr/>
        <a:lstStyle/>
        <a:p>
          <a:endParaRPr lang="en-US"/>
        </a:p>
      </dgm:t>
    </dgm:pt>
    <dgm:pt modelId="{2B2651BB-C0DD-4E77-88EE-581CB8D890D5}" type="sibTrans" cxnId="{4F3F5D15-68A2-4399-9C10-78E351A23A51}">
      <dgm:prSet/>
      <dgm:spPr/>
      <dgm:t>
        <a:bodyPr/>
        <a:lstStyle/>
        <a:p>
          <a:endParaRPr lang="en-US"/>
        </a:p>
      </dgm:t>
    </dgm:pt>
    <dgm:pt modelId="{A62CAA7E-9FA7-479C-90AC-3B00E5D211AF}">
      <dgm:prSet phldrT="[Text]"/>
      <dgm:spPr/>
      <dgm:t>
        <a:bodyPr/>
        <a:lstStyle/>
        <a:p>
          <a:r>
            <a:rPr lang="en-US" u="sng" dirty="0" smtClean="0"/>
            <a:t>Non</a:t>
          </a:r>
          <a:r>
            <a:rPr lang="en-US" dirty="0" smtClean="0"/>
            <a:t>-Disruptive</a:t>
          </a:r>
          <a:endParaRPr lang="en-US" dirty="0"/>
        </a:p>
      </dgm:t>
    </dgm:pt>
    <dgm:pt modelId="{AEDEC187-60C5-43A6-A77C-B0954C604BA3}" type="parTrans" cxnId="{9702832F-447C-49A1-813B-30AEF5150770}">
      <dgm:prSet/>
      <dgm:spPr/>
      <dgm:t>
        <a:bodyPr/>
        <a:lstStyle/>
        <a:p>
          <a:endParaRPr lang="en-US"/>
        </a:p>
      </dgm:t>
    </dgm:pt>
    <dgm:pt modelId="{A27A62C4-EEFD-4464-905D-3C2607D096E1}" type="sibTrans" cxnId="{9702832F-447C-49A1-813B-30AEF5150770}">
      <dgm:prSet/>
      <dgm:spPr/>
      <dgm:t>
        <a:bodyPr/>
        <a:lstStyle/>
        <a:p>
          <a:endParaRPr lang="en-US"/>
        </a:p>
      </dgm:t>
    </dgm:pt>
    <dgm:pt modelId="{A268DBD8-266A-41C9-A118-74E9F11C85BE}">
      <dgm:prSet phldrT="[Text]"/>
      <dgm:spPr/>
      <dgm:t>
        <a:bodyPr/>
        <a:lstStyle/>
        <a:p>
          <a:r>
            <a:rPr lang="en-US" dirty="0" smtClean="0"/>
            <a:t>Respectful</a:t>
          </a:r>
          <a:endParaRPr lang="en-US" dirty="0"/>
        </a:p>
      </dgm:t>
    </dgm:pt>
    <dgm:pt modelId="{605BC9CF-6DA3-40F6-9487-B332D7801E57}" type="parTrans" cxnId="{830CE8BD-7D58-426A-AC5E-422E46D44C75}">
      <dgm:prSet/>
      <dgm:spPr/>
      <dgm:t>
        <a:bodyPr/>
        <a:lstStyle/>
        <a:p>
          <a:endParaRPr lang="en-US"/>
        </a:p>
      </dgm:t>
    </dgm:pt>
    <dgm:pt modelId="{1626E1C2-DC10-42E3-9D8D-4CB346AAA907}" type="sibTrans" cxnId="{830CE8BD-7D58-426A-AC5E-422E46D44C75}">
      <dgm:prSet/>
      <dgm:spPr/>
      <dgm:t>
        <a:bodyPr/>
        <a:lstStyle/>
        <a:p>
          <a:endParaRPr lang="en-US"/>
        </a:p>
      </dgm:t>
    </dgm:pt>
    <dgm:pt modelId="{99771132-503D-4EE9-9FB7-2EAFE0F70B07}" type="pres">
      <dgm:prSet presAssocID="{1FBED573-EEBA-4A69-873D-78286C4E389B}" presName="compositeShape" presStyleCnt="0">
        <dgm:presLayoutVars>
          <dgm:chMax val="7"/>
          <dgm:dir/>
          <dgm:resizeHandles val="exact"/>
        </dgm:presLayoutVars>
      </dgm:prSet>
      <dgm:spPr/>
    </dgm:pt>
    <dgm:pt modelId="{02D74CC7-72C0-4E33-8FE7-D8574AF091BA}" type="pres">
      <dgm:prSet presAssocID="{3B93F7F6-33AA-46BF-A61B-8394F9F516B0}" presName="circ1" presStyleLbl="vennNode1" presStyleIdx="0" presStyleCnt="3" custLinFactNeighborX="2706" custLinFactNeighborY="2706"/>
      <dgm:spPr/>
      <dgm:t>
        <a:bodyPr/>
        <a:lstStyle/>
        <a:p>
          <a:endParaRPr lang="en-US"/>
        </a:p>
      </dgm:t>
    </dgm:pt>
    <dgm:pt modelId="{E4154D9C-E72D-43BD-A4AB-9F9ED4A621AE}" type="pres">
      <dgm:prSet presAssocID="{3B93F7F6-33AA-46BF-A61B-8394F9F516B0}" presName="circ1Tx" presStyleLbl="revTx" presStyleIdx="0" presStyleCnt="0">
        <dgm:presLayoutVars>
          <dgm:chMax val="0"/>
          <dgm:chPref val="0"/>
          <dgm:bulletEnabled val="1"/>
        </dgm:presLayoutVars>
      </dgm:prSet>
      <dgm:spPr/>
      <dgm:t>
        <a:bodyPr/>
        <a:lstStyle/>
        <a:p>
          <a:endParaRPr lang="en-US"/>
        </a:p>
      </dgm:t>
    </dgm:pt>
    <dgm:pt modelId="{A72D9556-C549-40CC-9819-F18D17B61644}" type="pres">
      <dgm:prSet presAssocID="{A62CAA7E-9FA7-479C-90AC-3B00E5D211AF}" presName="circ2" presStyleLbl="vennNode1" presStyleIdx="1" presStyleCnt="3"/>
      <dgm:spPr/>
      <dgm:t>
        <a:bodyPr/>
        <a:lstStyle/>
        <a:p>
          <a:endParaRPr lang="en-US"/>
        </a:p>
      </dgm:t>
    </dgm:pt>
    <dgm:pt modelId="{9DFD1F61-0C68-4D08-8CDB-0DFB5C5A3725}" type="pres">
      <dgm:prSet presAssocID="{A62CAA7E-9FA7-479C-90AC-3B00E5D211AF}" presName="circ2Tx" presStyleLbl="revTx" presStyleIdx="0" presStyleCnt="0">
        <dgm:presLayoutVars>
          <dgm:chMax val="0"/>
          <dgm:chPref val="0"/>
          <dgm:bulletEnabled val="1"/>
        </dgm:presLayoutVars>
      </dgm:prSet>
      <dgm:spPr/>
      <dgm:t>
        <a:bodyPr/>
        <a:lstStyle/>
        <a:p>
          <a:endParaRPr lang="en-US"/>
        </a:p>
      </dgm:t>
    </dgm:pt>
    <dgm:pt modelId="{8AD12C86-FE53-4B15-8E44-309E2FB96E80}" type="pres">
      <dgm:prSet presAssocID="{A268DBD8-266A-41C9-A118-74E9F11C85BE}" presName="circ3" presStyleLbl="vennNode1" presStyleIdx="2" presStyleCnt="3"/>
      <dgm:spPr/>
      <dgm:t>
        <a:bodyPr/>
        <a:lstStyle/>
        <a:p>
          <a:endParaRPr lang="en-US"/>
        </a:p>
      </dgm:t>
    </dgm:pt>
    <dgm:pt modelId="{654A5CE7-860A-488E-A2B6-9E36AB10A72D}" type="pres">
      <dgm:prSet presAssocID="{A268DBD8-266A-41C9-A118-74E9F11C85BE}" presName="circ3Tx" presStyleLbl="revTx" presStyleIdx="0" presStyleCnt="0">
        <dgm:presLayoutVars>
          <dgm:chMax val="0"/>
          <dgm:chPref val="0"/>
          <dgm:bulletEnabled val="1"/>
        </dgm:presLayoutVars>
      </dgm:prSet>
      <dgm:spPr/>
      <dgm:t>
        <a:bodyPr/>
        <a:lstStyle/>
        <a:p>
          <a:endParaRPr lang="en-US"/>
        </a:p>
      </dgm:t>
    </dgm:pt>
  </dgm:ptLst>
  <dgm:cxnLst>
    <dgm:cxn modelId="{F9AE024D-2E4A-4F6F-98F0-3B84B0D37682}" type="presOf" srcId="{1FBED573-EEBA-4A69-873D-78286C4E389B}" destId="{99771132-503D-4EE9-9FB7-2EAFE0F70B07}" srcOrd="0" destOrd="0" presId="urn:microsoft.com/office/officeart/2005/8/layout/venn1"/>
    <dgm:cxn modelId="{59D8F9C5-3BC5-4A82-B35F-1ECFA39CC779}" type="presOf" srcId="{A268DBD8-266A-41C9-A118-74E9F11C85BE}" destId="{654A5CE7-860A-488E-A2B6-9E36AB10A72D}" srcOrd="1" destOrd="0" presId="urn:microsoft.com/office/officeart/2005/8/layout/venn1"/>
    <dgm:cxn modelId="{9702832F-447C-49A1-813B-30AEF5150770}" srcId="{1FBED573-EEBA-4A69-873D-78286C4E389B}" destId="{A62CAA7E-9FA7-479C-90AC-3B00E5D211AF}" srcOrd="1" destOrd="0" parTransId="{AEDEC187-60C5-43A6-A77C-B0954C604BA3}" sibTransId="{A27A62C4-EEFD-4464-905D-3C2607D096E1}"/>
    <dgm:cxn modelId="{5717590B-C7E1-4D27-BA81-8A11D267D027}" type="presOf" srcId="{A62CAA7E-9FA7-479C-90AC-3B00E5D211AF}" destId="{9DFD1F61-0C68-4D08-8CDB-0DFB5C5A3725}" srcOrd="1" destOrd="0" presId="urn:microsoft.com/office/officeart/2005/8/layout/venn1"/>
    <dgm:cxn modelId="{9FC84F47-7119-4B8E-B57D-7F4F0D07E25A}" type="presOf" srcId="{3B93F7F6-33AA-46BF-A61B-8394F9F516B0}" destId="{02D74CC7-72C0-4E33-8FE7-D8574AF091BA}" srcOrd="0" destOrd="0" presId="urn:microsoft.com/office/officeart/2005/8/layout/venn1"/>
    <dgm:cxn modelId="{3F048523-8194-40A1-BBD9-45D201E5AC58}" type="presOf" srcId="{3B93F7F6-33AA-46BF-A61B-8394F9F516B0}" destId="{E4154D9C-E72D-43BD-A4AB-9F9ED4A621AE}" srcOrd="1" destOrd="0" presId="urn:microsoft.com/office/officeart/2005/8/layout/venn1"/>
    <dgm:cxn modelId="{4F3F5D15-68A2-4399-9C10-78E351A23A51}" srcId="{1FBED573-EEBA-4A69-873D-78286C4E389B}" destId="{3B93F7F6-33AA-46BF-A61B-8394F9F516B0}" srcOrd="0" destOrd="0" parTransId="{28D1BCD8-FC08-4C3B-B369-2271E5302241}" sibTransId="{2B2651BB-C0DD-4E77-88EE-581CB8D890D5}"/>
    <dgm:cxn modelId="{827E2654-AA8B-45A2-93DF-39948C0179E4}" type="presOf" srcId="{A62CAA7E-9FA7-479C-90AC-3B00E5D211AF}" destId="{A72D9556-C549-40CC-9819-F18D17B61644}" srcOrd="0" destOrd="0" presId="urn:microsoft.com/office/officeart/2005/8/layout/venn1"/>
    <dgm:cxn modelId="{B6EB568C-DED2-443B-9518-14EF8EEBCC8E}" type="presOf" srcId="{A268DBD8-266A-41C9-A118-74E9F11C85BE}" destId="{8AD12C86-FE53-4B15-8E44-309E2FB96E80}" srcOrd="0" destOrd="0" presId="urn:microsoft.com/office/officeart/2005/8/layout/venn1"/>
    <dgm:cxn modelId="{830CE8BD-7D58-426A-AC5E-422E46D44C75}" srcId="{1FBED573-EEBA-4A69-873D-78286C4E389B}" destId="{A268DBD8-266A-41C9-A118-74E9F11C85BE}" srcOrd="2" destOrd="0" parTransId="{605BC9CF-6DA3-40F6-9487-B332D7801E57}" sibTransId="{1626E1C2-DC10-42E3-9D8D-4CB346AAA907}"/>
    <dgm:cxn modelId="{C0B08790-25AE-4966-9953-106F8CA14281}" type="presParOf" srcId="{99771132-503D-4EE9-9FB7-2EAFE0F70B07}" destId="{02D74CC7-72C0-4E33-8FE7-D8574AF091BA}" srcOrd="0" destOrd="0" presId="urn:microsoft.com/office/officeart/2005/8/layout/venn1"/>
    <dgm:cxn modelId="{5D75BF46-FB03-4483-B78C-DA56D3F03AB3}" type="presParOf" srcId="{99771132-503D-4EE9-9FB7-2EAFE0F70B07}" destId="{E4154D9C-E72D-43BD-A4AB-9F9ED4A621AE}" srcOrd="1" destOrd="0" presId="urn:microsoft.com/office/officeart/2005/8/layout/venn1"/>
    <dgm:cxn modelId="{9C857EE1-175E-4688-A56C-AB4F66DE0786}" type="presParOf" srcId="{99771132-503D-4EE9-9FB7-2EAFE0F70B07}" destId="{A72D9556-C549-40CC-9819-F18D17B61644}" srcOrd="2" destOrd="0" presId="urn:microsoft.com/office/officeart/2005/8/layout/venn1"/>
    <dgm:cxn modelId="{FA584C55-9008-441A-AF12-5D47F6F826FB}" type="presParOf" srcId="{99771132-503D-4EE9-9FB7-2EAFE0F70B07}" destId="{9DFD1F61-0C68-4D08-8CDB-0DFB5C5A3725}" srcOrd="3" destOrd="0" presId="urn:microsoft.com/office/officeart/2005/8/layout/venn1"/>
    <dgm:cxn modelId="{CF5CB670-FCC6-477E-905F-DA5FA62421BC}" type="presParOf" srcId="{99771132-503D-4EE9-9FB7-2EAFE0F70B07}" destId="{8AD12C86-FE53-4B15-8E44-309E2FB96E80}" srcOrd="4" destOrd="0" presId="urn:microsoft.com/office/officeart/2005/8/layout/venn1"/>
    <dgm:cxn modelId="{786BAFC7-1159-4F8A-A094-04A54C3A7F72}" type="presParOf" srcId="{99771132-503D-4EE9-9FB7-2EAFE0F70B07}" destId="{654A5CE7-860A-488E-A2B6-9E36AB10A72D}" srcOrd="5" destOrd="0" presId="urn:microsoft.com/office/officeart/2005/8/layout/venn1"/>
  </dgm:cxnLst>
  <dgm:bg>
    <a:solidFill>
      <a:srgbClr val="FFCC99"/>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243845-A9DA-4F66-9CCD-73C5E5400A24}">
      <dsp:nvSpPr>
        <dsp:cNvPr id="0" name=""/>
        <dsp:cNvSpPr/>
      </dsp:nvSpPr>
      <dsp:spPr>
        <a:xfrm>
          <a:off x="188023" y="393699"/>
          <a:ext cx="1128141" cy="626745"/>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Measurement Concerns</a:t>
          </a:r>
          <a:endParaRPr lang="en-US" sz="1200" kern="1200" dirty="0"/>
        </a:p>
      </dsp:txBody>
      <dsp:txXfrm>
        <a:off x="188023" y="393699"/>
        <a:ext cx="1128141" cy="626745"/>
      </dsp:txXfrm>
    </dsp:sp>
    <dsp:sp modelId="{D3758058-9DCE-462F-9B99-6832CCD0496A}">
      <dsp:nvSpPr>
        <dsp:cNvPr id="0" name=""/>
        <dsp:cNvSpPr/>
      </dsp:nvSpPr>
      <dsp:spPr>
        <a:xfrm>
          <a:off x="1817560" y="393699"/>
          <a:ext cx="1128141" cy="626745"/>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Feasibility Concerns</a:t>
          </a:r>
          <a:endParaRPr lang="en-US" sz="1200" kern="1200" dirty="0"/>
        </a:p>
      </dsp:txBody>
      <dsp:txXfrm>
        <a:off x="1817560" y="393699"/>
        <a:ext cx="1128141" cy="626745"/>
      </dsp:txXfrm>
    </dsp:sp>
    <dsp:sp modelId="{35807DC3-E8E2-49E7-9F54-EA694234B228}">
      <dsp:nvSpPr>
        <dsp:cNvPr id="0" name=""/>
        <dsp:cNvSpPr/>
      </dsp:nvSpPr>
      <dsp:spPr>
        <a:xfrm>
          <a:off x="1331833" y="3057366"/>
          <a:ext cx="470058" cy="470058"/>
        </a:xfrm>
        <a:prstGeom prst="triangle">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5647912-62AA-4F92-9AF6-9B8CDBD5A874}">
      <dsp:nvSpPr>
        <dsp:cNvPr id="0" name=""/>
        <dsp:cNvSpPr/>
      </dsp:nvSpPr>
      <dsp:spPr>
        <a:xfrm>
          <a:off x="156686" y="2860568"/>
          <a:ext cx="2820352" cy="19053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65DA760-C661-4EE5-BBFB-1F36F791802B}">
      <dsp:nvSpPr>
        <dsp:cNvPr id="0" name=""/>
        <dsp:cNvSpPr/>
      </dsp:nvSpPr>
      <dsp:spPr>
        <a:xfrm>
          <a:off x="1817560" y="2311539"/>
          <a:ext cx="1128141" cy="526465"/>
        </a:xfrm>
        <a:prstGeom prst="roundRect">
          <a:avLst/>
        </a:prstGeom>
        <a:solidFill>
          <a:schemeClr val="accent2">
            <a:shade val="8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Obtrusiveness</a:t>
          </a:r>
          <a:endParaRPr lang="en-US" sz="1200" kern="1200" dirty="0">
            <a:latin typeface="Arial" pitchFamily="34" charset="0"/>
            <a:cs typeface="Arial" pitchFamily="34" charset="0"/>
          </a:endParaRPr>
        </a:p>
      </dsp:txBody>
      <dsp:txXfrm>
        <a:off x="1817560" y="2311539"/>
        <a:ext cx="1128141" cy="526465"/>
      </dsp:txXfrm>
    </dsp:sp>
    <dsp:sp modelId="{9488D8FE-42E2-4D09-B30D-8953E2F26841}">
      <dsp:nvSpPr>
        <dsp:cNvPr id="0" name=""/>
        <dsp:cNvSpPr/>
      </dsp:nvSpPr>
      <dsp:spPr>
        <a:xfrm>
          <a:off x="1817560" y="1747469"/>
          <a:ext cx="1128141" cy="526465"/>
        </a:xfrm>
        <a:prstGeom prst="roundRect">
          <a:avLst/>
        </a:prstGeom>
        <a:solidFill>
          <a:schemeClr val="accent2">
            <a:shade val="80000"/>
            <a:hueOff val="17757"/>
            <a:satOff val="-3901"/>
            <a:lumOff val="6221"/>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Staff Resources</a:t>
          </a:r>
          <a:endParaRPr lang="en-US" sz="1200" kern="1200" dirty="0">
            <a:latin typeface="Arial" pitchFamily="34" charset="0"/>
            <a:cs typeface="Arial" pitchFamily="34" charset="0"/>
          </a:endParaRPr>
        </a:p>
      </dsp:txBody>
      <dsp:txXfrm>
        <a:off x="1817560" y="1747469"/>
        <a:ext cx="1128141" cy="526465"/>
      </dsp:txXfrm>
    </dsp:sp>
    <dsp:sp modelId="{3B5E4712-1DBF-4AC5-BC8C-F5740C790E60}">
      <dsp:nvSpPr>
        <dsp:cNvPr id="0" name=""/>
        <dsp:cNvSpPr/>
      </dsp:nvSpPr>
      <dsp:spPr>
        <a:xfrm>
          <a:off x="1817560" y="1183398"/>
          <a:ext cx="1128141" cy="526465"/>
        </a:xfrm>
        <a:prstGeom prst="roundRect">
          <a:avLst/>
        </a:prstGeom>
        <a:solidFill>
          <a:schemeClr val="accent2">
            <a:shade val="80000"/>
            <a:hueOff val="35514"/>
            <a:satOff val="-7802"/>
            <a:lumOff val="12442"/>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Time</a:t>
          </a:r>
          <a:endParaRPr lang="en-US" sz="1200" kern="1200" dirty="0">
            <a:latin typeface="Arial" pitchFamily="34" charset="0"/>
            <a:cs typeface="Arial" pitchFamily="34" charset="0"/>
          </a:endParaRPr>
        </a:p>
      </dsp:txBody>
      <dsp:txXfrm>
        <a:off x="1817560" y="1183398"/>
        <a:ext cx="1128141" cy="526465"/>
      </dsp:txXfrm>
    </dsp:sp>
    <dsp:sp modelId="{57E4EC4F-C803-424F-9F20-9354D8154014}">
      <dsp:nvSpPr>
        <dsp:cNvPr id="0" name=""/>
        <dsp:cNvSpPr/>
      </dsp:nvSpPr>
      <dsp:spPr>
        <a:xfrm>
          <a:off x="188023" y="2311539"/>
          <a:ext cx="1128141" cy="526465"/>
        </a:xfrm>
        <a:prstGeom prst="roundRect">
          <a:avLst/>
        </a:prstGeom>
        <a:solidFill>
          <a:schemeClr val="accent2">
            <a:shade val="80000"/>
            <a:hueOff val="53271"/>
            <a:satOff val="-11703"/>
            <a:lumOff val="18662"/>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Psychometric Properties</a:t>
          </a:r>
          <a:endParaRPr lang="en-US" sz="1200" kern="1200" dirty="0">
            <a:latin typeface="Arial" pitchFamily="34" charset="0"/>
            <a:cs typeface="Arial" pitchFamily="34" charset="0"/>
          </a:endParaRPr>
        </a:p>
      </dsp:txBody>
      <dsp:txXfrm>
        <a:off x="188023" y="2311539"/>
        <a:ext cx="1128141" cy="526465"/>
      </dsp:txXfrm>
    </dsp:sp>
    <dsp:sp modelId="{7FD1E576-09C1-4C58-B44A-418A330B7A30}">
      <dsp:nvSpPr>
        <dsp:cNvPr id="0" name=""/>
        <dsp:cNvSpPr/>
      </dsp:nvSpPr>
      <dsp:spPr>
        <a:xfrm>
          <a:off x="188023" y="1747469"/>
          <a:ext cx="1128141" cy="526465"/>
        </a:xfrm>
        <a:prstGeom prst="roundRect">
          <a:avLst/>
        </a:prstGeom>
        <a:solidFill>
          <a:schemeClr val="accent2">
            <a:shade val="80000"/>
            <a:hueOff val="71027"/>
            <a:satOff val="-15604"/>
            <a:lumOff val="24883"/>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Measurement</a:t>
          </a:r>
        </a:p>
        <a:p>
          <a:pPr lvl="0" algn="ctr" defTabSz="533400">
            <a:lnSpc>
              <a:spcPct val="90000"/>
            </a:lnSpc>
            <a:spcBef>
              <a:spcPct val="0"/>
            </a:spcBef>
            <a:spcAft>
              <a:spcPct val="35000"/>
            </a:spcAft>
          </a:pPr>
          <a:r>
            <a:rPr lang="en-US" sz="1200" kern="1200" dirty="0" smtClean="0">
              <a:latin typeface="Arial" pitchFamily="34" charset="0"/>
              <a:cs typeface="Arial" pitchFamily="34" charset="0"/>
            </a:rPr>
            <a:t>Targets</a:t>
          </a:r>
          <a:endParaRPr lang="en-US" sz="1200" kern="1200" dirty="0">
            <a:latin typeface="Arial" pitchFamily="34" charset="0"/>
            <a:cs typeface="Arial" pitchFamily="34" charset="0"/>
          </a:endParaRPr>
        </a:p>
      </dsp:txBody>
      <dsp:txXfrm>
        <a:off x="188023" y="1747469"/>
        <a:ext cx="1128141" cy="526465"/>
      </dsp:txXfrm>
    </dsp:sp>
    <dsp:sp modelId="{C4972F3B-1459-4E42-AD3E-6D02FAE16BB5}">
      <dsp:nvSpPr>
        <dsp:cNvPr id="0" name=""/>
        <dsp:cNvSpPr/>
      </dsp:nvSpPr>
      <dsp:spPr>
        <a:xfrm>
          <a:off x="188023" y="1183398"/>
          <a:ext cx="1128141" cy="526465"/>
        </a:xfrm>
        <a:prstGeom prst="roundRect">
          <a:avLst/>
        </a:prstGeom>
        <a:solidFill>
          <a:schemeClr val="accent2">
            <a:shade val="80000"/>
            <a:hueOff val="88784"/>
            <a:satOff val="-19505"/>
            <a:lumOff val="31104"/>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Type of Assessment</a:t>
          </a:r>
          <a:endParaRPr lang="en-US" sz="1200" kern="1200" dirty="0">
            <a:latin typeface="Arial" pitchFamily="34" charset="0"/>
            <a:cs typeface="Arial" pitchFamily="34" charset="0"/>
          </a:endParaRPr>
        </a:p>
      </dsp:txBody>
      <dsp:txXfrm>
        <a:off x="188023" y="1183398"/>
        <a:ext cx="1128141" cy="5264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CF618-F6B9-4CC7-8919-1D12EE7C2EA3}">
      <dsp:nvSpPr>
        <dsp:cNvPr id="0" name=""/>
        <dsp:cNvSpPr/>
      </dsp:nvSpPr>
      <dsp:spPr>
        <a:xfrm rot="21300000">
          <a:off x="10522" y="1046035"/>
          <a:ext cx="3407954" cy="390262"/>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B266F-485C-4695-8C14-3656CD2DE44D}">
      <dsp:nvSpPr>
        <dsp:cNvPr id="0" name=""/>
        <dsp:cNvSpPr/>
      </dsp:nvSpPr>
      <dsp:spPr>
        <a:xfrm>
          <a:off x="411480" y="124116"/>
          <a:ext cx="1028700" cy="992933"/>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58C97-32E4-4119-94BC-DBDB623913D6}">
      <dsp:nvSpPr>
        <dsp:cNvPr id="0" name=""/>
        <dsp:cNvSpPr/>
      </dsp:nvSpPr>
      <dsp:spPr>
        <a:xfrm>
          <a:off x="1817370" y="0"/>
          <a:ext cx="1097280" cy="104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SDO</a:t>
          </a:r>
          <a:endParaRPr lang="en-US" sz="2700" kern="1200" dirty="0"/>
        </a:p>
      </dsp:txBody>
      <dsp:txXfrm>
        <a:off x="1817370" y="0"/>
        <a:ext cx="1097280" cy="1042580"/>
      </dsp:txXfrm>
    </dsp:sp>
    <dsp:sp modelId="{E4110D79-47E0-43D5-9BD8-3AAF80F83F94}">
      <dsp:nvSpPr>
        <dsp:cNvPr id="0" name=""/>
        <dsp:cNvSpPr/>
      </dsp:nvSpPr>
      <dsp:spPr>
        <a:xfrm>
          <a:off x="1988820" y="1365283"/>
          <a:ext cx="1028700" cy="992933"/>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2E4EA-D24D-4922-AA53-5E9BB61954CB}">
      <dsp:nvSpPr>
        <dsp:cNvPr id="0" name=""/>
        <dsp:cNvSpPr/>
      </dsp:nvSpPr>
      <dsp:spPr>
        <a:xfrm>
          <a:off x="514350" y="1439753"/>
          <a:ext cx="1097280" cy="104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BRS</a:t>
          </a:r>
          <a:endParaRPr lang="en-US" sz="2700" kern="1200" dirty="0"/>
        </a:p>
      </dsp:txBody>
      <dsp:txXfrm>
        <a:off x="514350" y="1439753"/>
        <a:ext cx="1097280" cy="10425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74CC7-72C0-4E33-8FE7-D8574AF091BA}">
      <dsp:nvSpPr>
        <dsp:cNvPr id="0" name=""/>
        <dsp:cNvSpPr/>
      </dsp:nvSpPr>
      <dsp:spPr>
        <a:xfrm>
          <a:off x="909900" y="291154"/>
          <a:ext cx="2345749" cy="23457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Academically Engaged</a:t>
          </a:r>
          <a:endParaRPr lang="en-US" sz="2100" kern="1200" dirty="0"/>
        </a:p>
      </dsp:txBody>
      <dsp:txXfrm>
        <a:off x="1222667" y="701660"/>
        <a:ext cx="1720216" cy="1055587"/>
      </dsp:txXfrm>
    </dsp:sp>
    <dsp:sp modelId="{A72D9556-C549-40CC-9819-F18D17B61644}">
      <dsp:nvSpPr>
        <dsp:cNvPr id="0" name=""/>
        <dsp:cNvSpPr/>
      </dsp:nvSpPr>
      <dsp:spPr>
        <a:xfrm>
          <a:off x="1692849" y="1693771"/>
          <a:ext cx="2345749" cy="23457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u="sng" kern="1200" dirty="0" smtClean="0"/>
            <a:t>Non</a:t>
          </a:r>
          <a:r>
            <a:rPr lang="en-US" sz="2100" kern="1200" dirty="0" smtClean="0"/>
            <a:t>-Disruptive</a:t>
          </a:r>
          <a:endParaRPr lang="en-US" sz="2100" kern="1200" dirty="0"/>
        </a:p>
      </dsp:txBody>
      <dsp:txXfrm>
        <a:off x="2410257" y="2299757"/>
        <a:ext cx="1407449" cy="1290162"/>
      </dsp:txXfrm>
    </dsp:sp>
    <dsp:sp modelId="{8AD12C86-FE53-4B15-8E44-309E2FB96E80}">
      <dsp:nvSpPr>
        <dsp:cNvPr id="0" name=""/>
        <dsp:cNvSpPr/>
      </dsp:nvSpPr>
      <dsp:spPr>
        <a:xfrm>
          <a:off x="0" y="1693771"/>
          <a:ext cx="2345749" cy="23457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Respectful</a:t>
          </a:r>
          <a:endParaRPr lang="en-US" sz="2100" kern="1200" dirty="0"/>
        </a:p>
      </dsp:txBody>
      <dsp:txXfrm>
        <a:off x="220891" y="2299757"/>
        <a:ext cx="1407449" cy="129016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89D20FC2-3D3D-454E-A09D-B6F4CA4094D3}" type="datetimeFigureOut">
              <a:rPr lang="en-US" smtClean="0"/>
              <a:pPr/>
              <a:t>3/30/2010</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7746725F-EA5C-410C-8056-1B728DDA4BE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5F45B154-9485-434E-BF79-593984412F55}" type="datetimeFigureOut">
              <a:rPr lang="en-US" smtClean="0"/>
              <a:pPr/>
              <a:t>3/30/2010</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68F2699-3F4E-4EEE-BC56-AE7098FFF7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a:lnSpc>
                <a:spcPct val="80000"/>
              </a:lnSpc>
            </a:pPr>
            <a:r>
              <a:rPr lang="en-US" sz="800" dirty="0" smtClean="0"/>
              <a:t>When data are needed to identify those students who are either academically or socially at-risk, assessment tools are used for </a:t>
            </a:r>
            <a:r>
              <a:rPr lang="en-US" sz="800" i="1" dirty="0" smtClean="0"/>
              <a:t>screening</a:t>
            </a:r>
            <a:r>
              <a:rPr lang="en-US" sz="800" dirty="0" smtClean="0"/>
              <a:t> purposes.  Screening assessments can be conducted for a subset of students or the entire population (UNIVERSAL SCREENING)</a:t>
            </a:r>
          </a:p>
          <a:p>
            <a:pPr>
              <a:lnSpc>
                <a:spcPct val="80000"/>
              </a:lnSpc>
            </a:pPr>
            <a:endParaRPr lang="en-US" sz="800" dirty="0" smtClean="0"/>
          </a:p>
          <a:p>
            <a:pPr>
              <a:lnSpc>
                <a:spcPct val="80000"/>
              </a:lnSpc>
            </a:pPr>
            <a:r>
              <a:rPr lang="en-US" sz="800" i="1" dirty="0" smtClean="0"/>
              <a:t>Progress monitoring</a:t>
            </a:r>
            <a:r>
              <a:rPr lang="en-US" sz="800" dirty="0" smtClean="0"/>
              <a:t> is conducted with tools that allow for ongoing, repeated evaluation over time</a:t>
            </a:r>
            <a:r>
              <a:rPr lang="en-US" sz="1000" dirty="0" smtClean="0"/>
              <a:t>. </a:t>
            </a:r>
          </a:p>
          <a:p>
            <a:pPr>
              <a:lnSpc>
                <a:spcPct val="80000"/>
              </a:lnSpc>
            </a:pPr>
            <a:endParaRPr lang="en-US" sz="1000" dirty="0" smtClean="0"/>
          </a:p>
          <a:p>
            <a:pPr>
              <a:lnSpc>
                <a:spcPct val="90000"/>
              </a:lnSpc>
            </a:pPr>
            <a:r>
              <a:rPr lang="en-US" sz="1000" i="1" dirty="0" smtClean="0"/>
              <a:t>Diagnostic </a:t>
            </a:r>
            <a:r>
              <a:rPr lang="en-US" sz="1000" dirty="0" smtClean="0"/>
              <a:t>assessment provides in depth information about student skills and needs.</a:t>
            </a:r>
          </a:p>
          <a:p>
            <a:pPr>
              <a:lnSpc>
                <a:spcPct val="70000"/>
              </a:lnSpc>
            </a:pPr>
            <a:endParaRPr lang="en-US" sz="1000" dirty="0" smtClean="0"/>
          </a:p>
          <a:p>
            <a:pPr>
              <a:lnSpc>
                <a:spcPct val="70000"/>
              </a:lnSpc>
            </a:pPr>
            <a:r>
              <a:rPr lang="en-US" sz="1000" dirty="0" smtClean="0"/>
              <a:t>The goal of </a:t>
            </a:r>
            <a:r>
              <a:rPr lang="en-US" sz="1000" i="1" dirty="0" smtClean="0"/>
              <a:t>evaluation</a:t>
            </a:r>
            <a:r>
              <a:rPr lang="en-US" sz="1000" dirty="0" smtClean="0"/>
              <a:t> is to provide a global, summative picture of behavior.</a:t>
            </a:r>
          </a:p>
          <a:p>
            <a:pPr>
              <a:lnSpc>
                <a:spcPct val="70000"/>
              </a:lnSpc>
            </a:pPr>
            <a:endParaRPr lang="en-US" sz="1000" dirty="0" smtClean="0"/>
          </a:p>
        </p:txBody>
      </p:sp>
      <p:sp>
        <p:nvSpPr>
          <p:cNvPr id="44036" name="Slide Number Placeholder 3"/>
          <p:cNvSpPr>
            <a:spLocks noGrp="1"/>
          </p:cNvSpPr>
          <p:nvPr>
            <p:ph type="sldNum" sz="quarter" idx="5"/>
          </p:nvPr>
        </p:nvSpPr>
        <p:spPr>
          <a:noFill/>
        </p:spPr>
        <p:txBody>
          <a:bodyPr/>
          <a:lstStyle/>
          <a:p>
            <a:fld id="{58AAD1D1-3DB7-473C-AE1C-414060E60FF4}"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68F2699-3F4E-4EEE-BC56-AE7098FFF7E1}"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a:noFill/>
        </p:spPr>
        <p:txBody>
          <a:bodyPr/>
          <a:lstStyle/>
          <a:p>
            <a:fld id="{13D8DAD5-30F2-45F6-A90A-988566D27BEF}"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A262D-B886-4CCD-BDC4-72872A4C680B}" type="slidenum">
              <a:rPr lang="en-US"/>
              <a:pPr/>
              <a:t>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u="sng" dirty="0" smtClean="0"/>
              <a:t>Rationale</a:t>
            </a:r>
            <a:r>
              <a:rPr lang="en-US" sz="1800" dirty="0" smtClean="0"/>
              <a:t>: </a:t>
            </a:r>
          </a:p>
          <a:p>
            <a:pPr lvl="1"/>
            <a:r>
              <a:rPr lang="en-US" sz="1400" dirty="0" smtClean="0"/>
              <a:t>Greater inference associated with retrospective judgments of behavior that are collected at a time and place where behavior did not occur. </a:t>
            </a:r>
          </a:p>
          <a:p>
            <a:pPr lvl="1"/>
            <a:r>
              <a:rPr lang="en-US" sz="1400" dirty="0" smtClean="0"/>
              <a:t>Therefore, a behavior rating is a </a:t>
            </a:r>
            <a:r>
              <a:rPr lang="en-US" sz="1400" i="1" dirty="0" smtClean="0"/>
              <a:t>direct</a:t>
            </a:r>
            <a:r>
              <a:rPr lang="en-US" sz="1400" dirty="0" smtClean="0"/>
              <a:t> behavior rating if data are generated in close proximity to the time and place that the behavior occurs</a:t>
            </a:r>
            <a:r>
              <a:rPr lang="en-US" sz="1800" dirty="0" smtClean="0"/>
              <a:t>.</a:t>
            </a:r>
            <a:endParaRPr lang="en-US" sz="1300" b="1" u="sng" dirty="0" smtClean="0"/>
          </a:p>
          <a:p>
            <a:endParaRPr lang="en-US" dirty="0"/>
          </a:p>
        </p:txBody>
      </p:sp>
      <p:sp>
        <p:nvSpPr>
          <p:cNvPr id="4" name="Slide Number Placeholder 3"/>
          <p:cNvSpPr>
            <a:spLocks noGrp="1"/>
          </p:cNvSpPr>
          <p:nvPr>
            <p:ph type="sldNum" sz="quarter" idx="10"/>
          </p:nvPr>
        </p:nvSpPr>
        <p:spPr/>
        <p:txBody>
          <a:bodyPr/>
          <a:lstStyle/>
          <a:p>
            <a:pPr>
              <a:defRPr/>
            </a:pPr>
            <a:fld id="{C46969FF-36BA-442F-9B75-97812A8E0BB1}"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Accessible for observation</a:t>
            </a:r>
          </a:p>
          <a:p>
            <a:r>
              <a:rPr lang="en-US" dirty="0" smtClean="0"/>
              <a:t>Naturalistic</a:t>
            </a:r>
          </a:p>
          <a:p>
            <a:endParaRPr lang="en-US" dirty="0" smtClean="0"/>
          </a:p>
          <a:p>
            <a:r>
              <a:rPr lang="en-US" dirty="0" smtClean="0"/>
              <a:t>Motor, Physiological</a:t>
            </a:r>
            <a:r>
              <a:rPr lang="en-US" baseline="0" dirty="0" smtClean="0"/>
              <a:t> &amp; cognitive (these are all behaviors)</a:t>
            </a:r>
          </a:p>
          <a:p>
            <a:endParaRPr lang="en-US" dirty="0"/>
          </a:p>
        </p:txBody>
      </p:sp>
      <p:sp>
        <p:nvSpPr>
          <p:cNvPr id="4" name="Slide Number Placeholder 3"/>
          <p:cNvSpPr>
            <a:spLocks noGrp="1"/>
          </p:cNvSpPr>
          <p:nvPr>
            <p:ph type="sldNum" sz="quarter" idx="10"/>
          </p:nvPr>
        </p:nvSpPr>
        <p:spPr/>
        <p:txBody>
          <a:bodyPr/>
          <a:lstStyle/>
          <a:p>
            <a:pPr>
              <a:defRPr/>
            </a:pPr>
            <a:fld id="{C46969FF-36BA-442F-9B75-97812A8E0BB1}"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Perception</a:t>
            </a:r>
            <a:r>
              <a:rPr lang="en-US" baseline="0" dirty="0" smtClean="0"/>
              <a:t> – measure of perception of behavior</a:t>
            </a:r>
            <a:endParaRPr lang="en-US" dirty="0"/>
          </a:p>
        </p:txBody>
      </p:sp>
      <p:sp>
        <p:nvSpPr>
          <p:cNvPr id="4" name="Slide Number Placeholder 3"/>
          <p:cNvSpPr>
            <a:spLocks noGrp="1"/>
          </p:cNvSpPr>
          <p:nvPr>
            <p:ph type="sldNum" sz="quarter" idx="10"/>
          </p:nvPr>
        </p:nvSpPr>
        <p:spPr/>
        <p:txBody>
          <a:bodyPr/>
          <a:lstStyle/>
          <a:p>
            <a:pPr>
              <a:defRPr/>
            </a:pPr>
            <a:fld id="{C46969FF-36BA-442F-9B75-97812A8E0BB1}"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6969FF-36BA-442F-9B75-97812A8E0BB1}"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ea typeface="ＭＳ Ｐゴシック" pitchFamily="-107" charset="-128"/>
              </a:rPr>
              <a:t>Now that you understand which behaviors you will be rating, there are a few important procedures involved in using a DBR scale to rate those behaviors. </a:t>
            </a:r>
          </a:p>
          <a:p>
            <a:endParaRPr lang="en-US" smtClean="0">
              <a:ea typeface="ＭＳ Ｐゴシック" pitchFamily="-107" charset="-128"/>
            </a:endParaRPr>
          </a:p>
          <a:p>
            <a:r>
              <a:rPr lang="en-US" smtClean="0">
                <a:ea typeface="ＭＳ Ｐゴシック" pitchFamily="-107" charset="-128"/>
              </a:rPr>
              <a:t>First, as our previous example illustrated, you will use the scale gradients that range from 0-10 to indicate the proportion of time that the student was observed to display the target behavior.  Using this DBR scale, you are not rating the severity of the target behavior or number of times the behavior occurred, but rather, an estimate of the percentage of total time spent displaying the behavior.  </a:t>
            </a:r>
          </a:p>
          <a:p>
            <a:endParaRPr lang="en-US" smtClean="0">
              <a:ea typeface="ＭＳ Ｐゴシック" pitchFamily="-107" charset="-128"/>
            </a:endParaRPr>
          </a:p>
          <a:p>
            <a:r>
              <a:rPr lang="en-US" smtClean="0">
                <a:ea typeface="ＭＳ Ｐゴシック" pitchFamily="-107" charset="-128"/>
              </a:rPr>
              <a:t>In this example, during 40-minute Independent Reading Block, Mr. Jones observed Suzie to be reading for 10 minutes, staring out the window for 20 minutes, and then reading again for the last 10 minutes. Thus, Suzie received a rating of 5 on the DBR because she was engaged for a total of 20 minutes, or 50% of the time.</a:t>
            </a:r>
          </a:p>
          <a:p>
            <a:endParaRPr lang="en-US" smtClean="0">
              <a:ea typeface="ＭＳ Ｐゴシック" pitchFamily="-107" charset="-128"/>
            </a:endParaRPr>
          </a:p>
        </p:txBody>
      </p:sp>
      <p:sp>
        <p:nvSpPr>
          <p:cNvPr id="29700" name="Slide Number Placeholder 3"/>
          <p:cNvSpPr>
            <a:spLocks noGrp="1"/>
          </p:cNvSpPr>
          <p:nvPr>
            <p:ph type="sldNum" sz="quarter" idx="5"/>
          </p:nvPr>
        </p:nvSpPr>
        <p:spPr>
          <a:noFill/>
        </p:spPr>
        <p:txBody>
          <a:bodyPr/>
          <a:lstStyle/>
          <a:p>
            <a:fld id="{FCFAB942-C6D3-4E4E-B14B-DA17B79D5E53}"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ea typeface="ＭＳ Ｐゴシック" pitchFamily="-107" charset="-128"/>
            </a:endParaRPr>
          </a:p>
        </p:txBody>
      </p:sp>
      <p:sp>
        <p:nvSpPr>
          <p:cNvPr id="25604" name="Slide Number Placeholder 3"/>
          <p:cNvSpPr>
            <a:spLocks noGrp="1"/>
          </p:cNvSpPr>
          <p:nvPr>
            <p:ph type="sldNum" sz="quarter" idx="5"/>
          </p:nvPr>
        </p:nvSpPr>
        <p:spPr>
          <a:noFill/>
        </p:spPr>
        <p:txBody>
          <a:bodyPr/>
          <a:lstStyle/>
          <a:p>
            <a:fld id="{41F74900-E7E4-41D2-87FD-38AB26E6C866}"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44884BB-E3FF-074C-9F35-1D9E8453E308}" type="datetimeFigureOut">
              <a:rPr lang="en-US" smtClean="0"/>
              <a:pPr/>
              <a:t>3/30/2010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BD9A2-2A74-D047-93EC-1F322DDF8A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44884BB-E3FF-074C-9F35-1D9E8453E308}" type="datetimeFigureOut">
              <a:rPr lang="en-US" smtClean="0"/>
              <a:pPr/>
              <a:t>3/30/2010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BD9A2-2A74-D047-93EC-1F322DDF8A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BD9A2-2A74-D047-93EC-1F322DDF8A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BD9A2-2A74-D047-93EC-1F322DDF8AF9}"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BD9A2-2A74-D047-93EC-1F322DDF8AF9}"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BD9A2-2A74-D047-93EC-1F322DDF8AF9}"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44884BB-E3FF-074C-9F35-1D9E8453E308}" type="datetimeFigureOut">
              <a:rPr lang="en-US" smtClean="0"/>
              <a:pPr/>
              <a:t>3/30/2010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0DDBD9A2-2A74-D047-93EC-1F322DDF8AF9}"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44884BB-E3FF-074C-9F35-1D9E8453E308}" type="datetimeFigureOut">
              <a:rPr lang="en-US" smtClean="0"/>
              <a:pPr/>
              <a:t>3/30/2010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BD9A2-2A74-D047-93EC-1F322DDF8AF9}"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0DDBD9A2-2A74-D047-93EC-1F322DDF8A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44884BB-E3FF-074C-9F35-1D9E8453E308}"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BD9A2-2A74-D047-93EC-1F322DDF8AF9}"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44884BB-E3FF-074C-9F35-1D9E8453E308}" type="datetimeFigureOut">
              <a:rPr lang="en-US" smtClean="0"/>
              <a:pPr/>
              <a:t>3/30/2010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0DDBD9A2-2A74-D047-93EC-1F322DDF8AF9}" type="slidenum">
              <a:rPr lang="en-US" smtClean="0"/>
              <a:pPr/>
              <a:t>‹#›</a:t>
            </a:fld>
            <a:endParaRPr lang="en-US"/>
          </a:p>
        </p:txBody>
      </p:sp>
      <p:pic>
        <p:nvPicPr>
          <p:cNvPr id="7" name="Picture 9" descr="CBER 281 Sm cropped.jpg"/>
          <p:cNvPicPr>
            <a:picLocks noChangeAspect="1"/>
          </p:cNvPicPr>
          <p:nvPr/>
        </p:nvPicPr>
        <p:blipFill>
          <a:blip r:embed="rId22"/>
          <a:srcRect/>
          <a:stretch>
            <a:fillRect/>
          </a:stretch>
        </p:blipFill>
        <p:spPr bwMode="auto">
          <a:xfrm>
            <a:off x="201706" y="5960035"/>
            <a:ext cx="1889125" cy="828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cu.edu/"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hyperlink" Target="http://www.directbehaviorratings.com/" TargetMode="External"/><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sandra.chafouleas@uconn.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cber.org/" TargetMode="External"/><Relationship Id="rId4" Type="http://schemas.openxmlformats.org/officeDocument/2006/relationships/hyperlink" Target="http://www.directbehaviorrating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26" y="914400"/>
            <a:ext cx="3872224" cy="1714500"/>
          </a:xfrm>
        </p:spPr>
        <p:txBody>
          <a:bodyPr>
            <a:noAutofit/>
          </a:bodyPr>
          <a:lstStyle/>
          <a:p>
            <a:r>
              <a:rPr lang="en-US" dirty="0" smtClean="0">
                <a:solidFill>
                  <a:schemeClr val="bg1"/>
                </a:solidFill>
              </a:rPr>
              <a:t>Direct Behavior Rating (DBR): Overview and Possible Applications within Tier I</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301779" y="2938462"/>
            <a:ext cx="4229100" cy="819711"/>
          </a:xfrm>
        </p:spPr>
        <p:txBody>
          <a:bodyPr>
            <a:noAutofit/>
          </a:bodyPr>
          <a:lstStyle/>
          <a:p>
            <a:pPr algn="r"/>
            <a:endParaRPr lang="en-US" sz="2400" dirty="0" smtClean="0">
              <a:solidFill>
                <a:schemeClr val="bg1"/>
              </a:solidFill>
            </a:endParaRPr>
          </a:p>
          <a:p>
            <a:pPr algn="r"/>
            <a:endParaRPr lang="en-US" dirty="0" smtClean="0">
              <a:solidFill>
                <a:schemeClr val="bg1"/>
              </a:solidFill>
            </a:endParaRPr>
          </a:p>
          <a:p>
            <a:pPr algn="r"/>
            <a:endParaRPr lang="en-US" dirty="0">
              <a:solidFill>
                <a:schemeClr val="bg1"/>
              </a:solidFill>
            </a:endParaRPr>
          </a:p>
        </p:txBody>
      </p:sp>
      <p:pic>
        <p:nvPicPr>
          <p:cNvPr id="4" name="Picture 9" descr="CBER 281 Sm cropped.jpg"/>
          <p:cNvPicPr>
            <a:picLocks noChangeAspect="1"/>
          </p:cNvPicPr>
          <p:nvPr/>
        </p:nvPicPr>
        <p:blipFill>
          <a:blip r:embed="rId2"/>
          <a:srcRect/>
          <a:stretch>
            <a:fillRect/>
          </a:stretch>
        </p:blipFill>
        <p:spPr bwMode="auto">
          <a:xfrm>
            <a:off x="320675" y="5746296"/>
            <a:ext cx="1889125" cy="828675"/>
          </a:xfrm>
          <a:prstGeom prst="rect">
            <a:avLst/>
          </a:prstGeom>
          <a:noFill/>
          <a:ln w="9525">
            <a:noFill/>
            <a:miter lim="800000"/>
            <a:headEnd/>
            <a:tailEnd/>
          </a:ln>
        </p:spPr>
      </p:pic>
      <p:sp>
        <p:nvSpPr>
          <p:cNvPr id="5" name="TextBox 4"/>
          <p:cNvSpPr txBox="1"/>
          <p:nvPr/>
        </p:nvSpPr>
        <p:spPr>
          <a:xfrm>
            <a:off x="2209800" y="4518554"/>
            <a:ext cx="6575611" cy="1015663"/>
          </a:xfrm>
          <a:prstGeom prst="rect">
            <a:avLst/>
          </a:prstGeom>
          <a:noFill/>
        </p:spPr>
        <p:txBody>
          <a:bodyPr wrap="square" rtlCol="0">
            <a:spAutoFit/>
          </a:bodyPr>
          <a:lstStyle/>
          <a:p>
            <a:pPr algn="r"/>
            <a:r>
              <a:rPr lang="en-US" sz="2000" b="1" dirty="0" smtClean="0">
                <a:solidFill>
                  <a:schemeClr val="accent6">
                    <a:lumMod val="75000"/>
                  </a:schemeClr>
                </a:solidFill>
              </a:rPr>
              <a:t>Sandra M. Chafouleas, Ph.D.</a:t>
            </a:r>
          </a:p>
          <a:p>
            <a:pPr algn="r"/>
            <a:r>
              <a:rPr lang="en-US" sz="2000" b="1" dirty="0" smtClean="0">
                <a:solidFill>
                  <a:schemeClr val="accent6">
                    <a:lumMod val="75000"/>
                  </a:schemeClr>
                </a:solidFill>
              </a:rPr>
              <a:t>Center for Behavioral Educational and Research</a:t>
            </a:r>
          </a:p>
          <a:p>
            <a:pPr algn="r"/>
            <a:r>
              <a:rPr lang="en-US" sz="2000" b="1" dirty="0" smtClean="0">
                <a:solidFill>
                  <a:schemeClr val="accent6">
                    <a:lumMod val="75000"/>
                  </a:schemeClr>
                </a:solidFill>
              </a:rPr>
              <a:t>University of Connecticut</a:t>
            </a:r>
          </a:p>
        </p:txBody>
      </p:sp>
      <p:pic>
        <p:nvPicPr>
          <p:cNvPr id="6" name="Picture 5" descr="REVISED DBR figure.jpg"/>
          <p:cNvPicPr>
            <a:picLocks noChangeAspect="1"/>
          </p:cNvPicPr>
          <p:nvPr/>
        </p:nvPicPr>
        <p:blipFill>
          <a:blip r:embed="rId3"/>
          <a:srcRect l="3937"/>
          <a:stretch>
            <a:fillRect/>
          </a:stretch>
        </p:blipFill>
        <p:spPr>
          <a:xfrm>
            <a:off x="4544327" y="149905"/>
            <a:ext cx="4380078" cy="4287624"/>
          </a:xfrm>
          <a:prstGeom prst="rect">
            <a:avLst/>
          </a:prstGeom>
        </p:spPr>
      </p:pic>
      <p:sp>
        <p:nvSpPr>
          <p:cNvPr id="15" name="TextBox 14"/>
          <p:cNvSpPr txBox="1"/>
          <p:nvPr/>
        </p:nvSpPr>
        <p:spPr>
          <a:xfrm>
            <a:off x="2266758" y="5781021"/>
            <a:ext cx="6692042" cy="830997"/>
          </a:xfrm>
          <a:prstGeom prst="rect">
            <a:avLst/>
          </a:prstGeom>
          <a:noFill/>
        </p:spPr>
        <p:txBody>
          <a:bodyPr wrap="square" rtlCol="0">
            <a:spAutoFit/>
          </a:bodyPr>
          <a:lstStyle/>
          <a:p>
            <a:r>
              <a:rPr lang="en-US" sz="1200" u="sng" dirty="0" smtClean="0"/>
              <a:t>CITATION</a:t>
            </a:r>
            <a:r>
              <a:rPr lang="en-US" sz="1200" dirty="0" smtClean="0"/>
              <a:t>: Iovannone</a:t>
            </a:r>
            <a:r>
              <a:rPr lang="en-US" sz="1200" dirty="0" smtClean="0"/>
              <a:t>, R., Chafouleas, S.M., &amp; Lynass, L. (2010). Direct Behavior Rating (DBR): Tools for Progress Monitoring within Multi-tiered Behavioral Support (Part I: Direct Behavior Rating (DBR): Overview and Possible Applications within Tier I).  Paper presentation at the 7</a:t>
            </a:r>
            <a:r>
              <a:rPr lang="en-US" sz="1200" baseline="30000" dirty="0" smtClean="0"/>
              <a:t>th</a:t>
            </a:r>
            <a:r>
              <a:rPr lang="en-US" sz="1200" dirty="0" smtClean="0"/>
              <a:t> </a:t>
            </a:r>
            <a:r>
              <a:rPr lang="en-US" sz="1200" dirty="0" smtClean="0"/>
              <a:t>International Conference </a:t>
            </a:r>
            <a:r>
              <a:rPr lang="en-US" sz="1200" dirty="0" smtClean="0"/>
              <a:t>on Positive Behavior Supports, St. Louis, MO. </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ea typeface="ＭＳ Ｐゴシック" pitchFamily="34" charset="-128"/>
              </a:rPr>
              <a:t>D</a:t>
            </a:r>
            <a:r>
              <a:rPr lang="en-US" dirty="0" smtClean="0">
                <a:ea typeface="ＭＳ Ｐゴシック" pitchFamily="34" charset="-128"/>
              </a:rPr>
              <a:t>irect </a:t>
            </a:r>
            <a:r>
              <a:rPr lang="en-US" u="sng" dirty="0" smtClean="0">
                <a:ea typeface="ＭＳ Ｐゴシック" pitchFamily="34" charset="-128"/>
              </a:rPr>
              <a:t>B</a:t>
            </a:r>
            <a:r>
              <a:rPr lang="en-US" dirty="0" smtClean="0">
                <a:ea typeface="ＭＳ Ｐゴシック" pitchFamily="34" charset="-128"/>
              </a:rPr>
              <a:t>ehavior </a:t>
            </a:r>
            <a:r>
              <a:rPr lang="en-US" u="sng" dirty="0" smtClean="0">
                <a:ea typeface="ＭＳ Ｐゴシック" pitchFamily="34" charset="-128"/>
              </a:rPr>
              <a:t>R</a:t>
            </a:r>
            <a:r>
              <a:rPr lang="en-US" dirty="0" smtClean="0">
                <a:ea typeface="ＭＳ Ｐゴシック" pitchFamily="34" charset="-128"/>
              </a:rPr>
              <a:t>ating</a:t>
            </a:r>
            <a:endParaRPr lang="en-US" dirty="0"/>
          </a:p>
        </p:txBody>
      </p:sp>
      <p:sp>
        <p:nvSpPr>
          <p:cNvPr id="6" name="Content Placeholder 5"/>
          <p:cNvSpPr>
            <a:spLocks noGrp="1"/>
          </p:cNvSpPr>
          <p:nvPr>
            <p:ph sz="half" idx="2"/>
          </p:nvPr>
        </p:nvSpPr>
        <p:spPr>
          <a:xfrm>
            <a:off x="4679576" y="1985963"/>
            <a:ext cx="3377902" cy="4140200"/>
          </a:xfrm>
        </p:spPr>
        <p:txBody>
          <a:bodyPr/>
          <a:lstStyle/>
          <a:p>
            <a:pPr>
              <a:buNone/>
            </a:pPr>
            <a:r>
              <a:rPr lang="en-US" b="1" u="sng" dirty="0" smtClean="0"/>
              <a:t>Direct</a:t>
            </a:r>
          </a:p>
          <a:p>
            <a:r>
              <a:rPr lang="en-US" sz="2000" dirty="0" smtClean="0"/>
              <a:t>establishes that the observation and rating </a:t>
            </a:r>
            <a:r>
              <a:rPr lang="en-US" sz="2000" b="1" dirty="0" smtClean="0">
                <a:solidFill>
                  <a:srgbClr val="C00000"/>
                </a:solidFill>
              </a:rPr>
              <a:t>occur at the time and place</a:t>
            </a:r>
            <a:r>
              <a:rPr lang="en-US" sz="2000" dirty="0" smtClean="0"/>
              <a:t> that behavior occurs.</a:t>
            </a:r>
          </a:p>
          <a:p>
            <a:r>
              <a:rPr lang="en-US" sz="2000" dirty="0" smtClean="0"/>
              <a:t>This minimizes </a:t>
            </a:r>
          </a:p>
          <a:p>
            <a:pPr lvl="1"/>
            <a:r>
              <a:rPr lang="en-US" sz="1600" dirty="0" smtClean="0"/>
              <a:t>inference &amp; </a:t>
            </a:r>
          </a:p>
          <a:p>
            <a:pPr lvl="1"/>
            <a:r>
              <a:rPr lang="en-US" sz="1600" dirty="0" smtClean="0"/>
              <a:t>retrospective judgments </a:t>
            </a:r>
          </a:p>
        </p:txBody>
      </p:sp>
      <p:sp>
        <p:nvSpPr>
          <p:cNvPr id="7" name="Content Placeholder 6"/>
          <p:cNvSpPr>
            <a:spLocks noGrp="1"/>
          </p:cNvSpPr>
          <p:nvPr>
            <p:ph sz="half" idx="1"/>
          </p:nvPr>
        </p:nvSpPr>
        <p:spPr/>
        <p:txBody>
          <a:bodyPr/>
          <a:lstStyle/>
          <a:p>
            <a:endParaRPr lang="en-US"/>
          </a:p>
        </p:txBody>
      </p:sp>
      <p:pic>
        <p:nvPicPr>
          <p:cNvPr id="8" name="Picture 7" descr="REVISED DBR figure.jpg"/>
          <p:cNvPicPr>
            <a:picLocks noChangeAspect="1"/>
          </p:cNvPicPr>
          <p:nvPr/>
        </p:nvPicPr>
        <p:blipFill>
          <a:blip r:embed="rId3"/>
          <a:srcRect l="3937"/>
          <a:stretch>
            <a:fillRect/>
          </a:stretch>
        </p:blipFill>
        <p:spPr>
          <a:xfrm>
            <a:off x="498518" y="1788459"/>
            <a:ext cx="3928787" cy="384585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ea typeface="ＭＳ Ｐゴシック" pitchFamily="34" charset="-128"/>
              </a:rPr>
              <a:t>D</a:t>
            </a:r>
            <a:r>
              <a:rPr lang="en-US" dirty="0" smtClean="0">
                <a:ea typeface="ＭＳ Ｐゴシック" pitchFamily="34" charset="-128"/>
              </a:rPr>
              <a:t>irect </a:t>
            </a:r>
            <a:r>
              <a:rPr lang="en-US" u="sng" dirty="0" smtClean="0">
                <a:ea typeface="ＭＳ Ｐゴシック" pitchFamily="34" charset="-128"/>
              </a:rPr>
              <a:t>B</a:t>
            </a:r>
            <a:r>
              <a:rPr lang="en-US" dirty="0" smtClean="0">
                <a:ea typeface="ＭＳ Ｐゴシック" pitchFamily="34" charset="-128"/>
              </a:rPr>
              <a:t>ehavior </a:t>
            </a:r>
            <a:r>
              <a:rPr lang="en-US" u="sng" dirty="0" smtClean="0">
                <a:ea typeface="ＭＳ Ｐゴシック" pitchFamily="34" charset="-128"/>
              </a:rPr>
              <a:t>R</a:t>
            </a:r>
            <a:r>
              <a:rPr lang="en-US" dirty="0" smtClean="0">
                <a:ea typeface="ＭＳ Ｐゴシック" pitchFamily="34" charset="-128"/>
              </a:rPr>
              <a:t>ating</a:t>
            </a:r>
            <a:endParaRPr lang="en-US" dirty="0"/>
          </a:p>
        </p:txBody>
      </p:sp>
      <p:sp>
        <p:nvSpPr>
          <p:cNvPr id="6" name="Content Placeholder 5"/>
          <p:cNvSpPr>
            <a:spLocks noGrp="1"/>
          </p:cNvSpPr>
          <p:nvPr>
            <p:ph sz="half" idx="2"/>
          </p:nvPr>
        </p:nvSpPr>
        <p:spPr>
          <a:xfrm>
            <a:off x="4773706" y="1784258"/>
            <a:ext cx="3283772" cy="4140200"/>
          </a:xfrm>
        </p:spPr>
        <p:txBody>
          <a:bodyPr>
            <a:normAutofit fontScale="92500" lnSpcReduction="20000"/>
          </a:bodyPr>
          <a:lstStyle/>
          <a:p>
            <a:pPr>
              <a:buNone/>
            </a:pPr>
            <a:r>
              <a:rPr lang="en-US" sz="2400" b="1" u="sng" dirty="0" smtClean="0"/>
              <a:t>Behavior</a:t>
            </a:r>
          </a:p>
          <a:p>
            <a:r>
              <a:rPr lang="en-US" sz="2000" dirty="0" smtClean="0"/>
              <a:t>the target of assessment must be </a:t>
            </a:r>
            <a:r>
              <a:rPr lang="en-US" sz="2000" b="1" dirty="0" smtClean="0">
                <a:solidFill>
                  <a:srgbClr val="C00000"/>
                </a:solidFill>
              </a:rPr>
              <a:t>accessible for observation </a:t>
            </a:r>
            <a:r>
              <a:rPr lang="en-US" sz="2000" dirty="0" smtClean="0"/>
              <a:t>and evaluation by the intended rater. </a:t>
            </a:r>
          </a:p>
          <a:p>
            <a:r>
              <a:rPr lang="en-US" sz="2000" dirty="0" smtClean="0"/>
              <a:t>the preference is to observe behavior within the </a:t>
            </a:r>
            <a:r>
              <a:rPr lang="en-US" sz="2000" b="1" dirty="0" smtClean="0">
                <a:solidFill>
                  <a:srgbClr val="C00000"/>
                </a:solidFill>
              </a:rPr>
              <a:t>naturalistic setting</a:t>
            </a:r>
            <a:r>
              <a:rPr lang="en-US" sz="2000" dirty="0" smtClean="0"/>
              <a:t>.</a:t>
            </a:r>
          </a:p>
          <a:p>
            <a:r>
              <a:rPr lang="en-US" sz="2000" dirty="0" smtClean="0"/>
              <a:t>contents/modalities for behavioral assessment are </a:t>
            </a:r>
            <a:r>
              <a:rPr lang="en-US" sz="2000" b="1" dirty="0" smtClean="0">
                <a:solidFill>
                  <a:srgbClr val="C00000"/>
                </a:solidFill>
              </a:rPr>
              <a:t>motor</a:t>
            </a:r>
            <a:r>
              <a:rPr lang="en-US" sz="2000" dirty="0" smtClean="0"/>
              <a:t>, </a:t>
            </a:r>
            <a:r>
              <a:rPr lang="en-US" sz="2000" b="1" dirty="0" smtClean="0">
                <a:solidFill>
                  <a:srgbClr val="C00000"/>
                </a:solidFill>
              </a:rPr>
              <a:t>physiological</a:t>
            </a:r>
            <a:r>
              <a:rPr lang="en-US" sz="2000" dirty="0" smtClean="0"/>
              <a:t>, and </a:t>
            </a:r>
            <a:r>
              <a:rPr lang="en-US" sz="2000" b="1" dirty="0" smtClean="0">
                <a:solidFill>
                  <a:srgbClr val="C00000"/>
                </a:solidFill>
              </a:rPr>
              <a:t>cognitive</a:t>
            </a:r>
            <a:r>
              <a:rPr lang="en-US" sz="2000" dirty="0" smtClean="0"/>
              <a:t> (Cone, 1978). </a:t>
            </a:r>
            <a:endParaRPr lang="en-US" sz="1200" b="1" u="sng" dirty="0" smtClean="0"/>
          </a:p>
        </p:txBody>
      </p:sp>
      <p:pic>
        <p:nvPicPr>
          <p:cNvPr id="8" name="Content Placeholder 7" descr="REVISED DBR figure.jpg"/>
          <p:cNvPicPr>
            <a:picLocks noGrp="1" noChangeAspect="1"/>
          </p:cNvPicPr>
          <p:nvPr>
            <p:ph sz="half" idx="1"/>
          </p:nvPr>
        </p:nvPicPr>
        <p:blipFill>
          <a:blip r:embed="rId3"/>
          <a:srcRect l="3937"/>
          <a:stretch>
            <a:fillRect/>
          </a:stretch>
        </p:blipFill>
        <p:spPr>
          <a:xfrm>
            <a:off x="498475" y="1784258"/>
            <a:ext cx="3898714" cy="37382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ea typeface="ＭＳ Ｐゴシック" pitchFamily="34" charset="-128"/>
              </a:rPr>
              <a:t>D</a:t>
            </a:r>
            <a:r>
              <a:rPr lang="en-US" dirty="0" smtClean="0">
                <a:ea typeface="ＭＳ Ｐゴシック" pitchFamily="34" charset="-128"/>
              </a:rPr>
              <a:t>irect </a:t>
            </a:r>
            <a:r>
              <a:rPr lang="en-US" u="sng" dirty="0" smtClean="0">
                <a:ea typeface="ＭＳ Ｐゴシック" pitchFamily="34" charset="-128"/>
              </a:rPr>
              <a:t>B</a:t>
            </a:r>
            <a:r>
              <a:rPr lang="en-US" dirty="0" smtClean="0">
                <a:ea typeface="ＭＳ Ｐゴシック" pitchFamily="34" charset="-128"/>
              </a:rPr>
              <a:t>ehavior </a:t>
            </a:r>
            <a:r>
              <a:rPr lang="en-US" u="sng" dirty="0" smtClean="0">
                <a:ea typeface="ＭＳ Ｐゴシック" pitchFamily="34" charset="-128"/>
              </a:rPr>
              <a:t>R</a:t>
            </a:r>
            <a:r>
              <a:rPr lang="en-US" dirty="0" smtClean="0">
                <a:ea typeface="ＭＳ Ｐゴシック" pitchFamily="34" charset="-128"/>
              </a:rPr>
              <a:t>ating</a:t>
            </a:r>
            <a:endParaRPr lang="en-US" dirty="0"/>
          </a:p>
        </p:txBody>
      </p:sp>
      <p:sp>
        <p:nvSpPr>
          <p:cNvPr id="6" name="Content Placeholder 5"/>
          <p:cNvSpPr>
            <a:spLocks noGrp="1"/>
          </p:cNvSpPr>
          <p:nvPr>
            <p:ph sz="half" idx="2"/>
          </p:nvPr>
        </p:nvSpPr>
        <p:spPr>
          <a:xfrm>
            <a:off x="4760912" y="1864661"/>
            <a:ext cx="3773487" cy="4114800"/>
          </a:xfrm>
        </p:spPr>
        <p:txBody>
          <a:bodyPr>
            <a:normAutofit fontScale="92500" lnSpcReduction="10000"/>
          </a:bodyPr>
          <a:lstStyle/>
          <a:p>
            <a:pPr>
              <a:buNone/>
            </a:pPr>
            <a:r>
              <a:rPr lang="en-US" sz="2000" b="1" u="sng" dirty="0" smtClean="0"/>
              <a:t>Rating</a:t>
            </a:r>
          </a:p>
          <a:p>
            <a:r>
              <a:rPr lang="en-US" sz="2000" dirty="0" smtClean="0"/>
              <a:t>quantify a person’s </a:t>
            </a:r>
            <a:r>
              <a:rPr lang="en-US" sz="2000" b="1" dirty="0" smtClean="0">
                <a:solidFill>
                  <a:srgbClr val="C00000"/>
                </a:solidFill>
              </a:rPr>
              <a:t>perception</a:t>
            </a:r>
            <a:r>
              <a:rPr lang="en-US" sz="2000" dirty="0" smtClean="0"/>
              <a:t> or attitude toward something. </a:t>
            </a:r>
          </a:p>
          <a:p>
            <a:endParaRPr lang="en-US" sz="2000" dirty="0" smtClean="0"/>
          </a:p>
          <a:p>
            <a:r>
              <a:rPr lang="en-US" sz="2000" dirty="0" smtClean="0"/>
              <a:t>DBR can be compared to any of a variety of other problem solving and behavioral assessments</a:t>
            </a:r>
          </a:p>
          <a:p>
            <a:pPr lvl="1"/>
            <a:r>
              <a:rPr lang="en-US" sz="1600" dirty="0" smtClean="0"/>
              <a:t>SDO</a:t>
            </a:r>
          </a:p>
          <a:p>
            <a:pPr lvl="1"/>
            <a:r>
              <a:rPr lang="en-US" sz="1600" dirty="0" smtClean="0"/>
              <a:t>Interviews</a:t>
            </a:r>
          </a:p>
          <a:p>
            <a:pPr lvl="1"/>
            <a:r>
              <a:rPr lang="en-US" sz="1600" dirty="0" smtClean="0"/>
              <a:t>behavioral rating scales</a:t>
            </a:r>
          </a:p>
          <a:p>
            <a:pPr lvl="1"/>
            <a:endParaRPr lang="en-US" sz="1600" b="1" u="sng" dirty="0" smtClean="0"/>
          </a:p>
        </p:txBody>
      </p:sp>
      <p:pic>
        <p:nvPicPr>
          <p:cNvPr id="7" name="Picture 6" descr="REVISED DBR figure.jpg"/>
          <p:cNvPicPr>
            <a:picLocks noChangeAspect="1"/>
          </p:cNvPicPr>
          <p:nvPr/>
        </p:nvPicPr>
        <p:blipFill>
          <a:blip r:embed="rId3"/>
          <a:srcRect l="3937"/>
          <a:stretch>
            <a:fillRect/>
          </a:stretch>
        </p:blipFill>
        <p:spPr>
          <a:xfrm>
            <a:off x="444730" y="1788459"/>
            <a:ext cx="4217264" cy="41282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u="sng" dirty="0" smtClean="0">
                <a:ea typeface="ＭＳ Ｐゴシック" pitchFamily="34" charset="-128"/>
              </a:rPr>
              <a:t>D</a:t>
            </a:r>
            <a:r>
              <a:rPr lang="en-US" sz="2800" dirty="0" smtClean="0">
                <a:ea typeface="ＭＳ Ｐゴシック" pitchFamily="34" charset="-128"/>
              </a:rPr>
              <a:t>irect </a:t>
            </a:r>
            <a:r>
              <a:rPr lang="en-US" sz="2800" u="sng" dirty="0" smtClean="0">
                <a:ea typeface="ＭＳ Ｐゴシック" pitchFamily="34" charset="-128"/>
              </a:rPr>
              <a:t>B</a:t>
            </a:r>
            <a:r>
              <a:rPr lang="en-US" sz="2800" dirty="0" smtClean="0">
                <a:ea typeface="ＭＳ Ｐゴシック" pitchFamily="34" charset="-128"/>
              </a:rPr>
              <a:t>ehavior </a:t>
            </a:r>
            <a:r>
              <a:rPr lang="en-US" sz="2800" u="sng" dirty="0" smtClean="0">
                <a:ea typeface="ＭＳ Ｐゴシック" pitchFamily="34" charset="-128"/>
              </a:rPr>
              <a:t>R</a:t>
            </a:r>
            <a:r>
              <a:rPr lang="en-US" sz="2800" dirty="0" smtClean="0">
                <a:ea typeface="ＭＳ Ｐゴシック" pitchFamily="34" charset="-128"/>
              </a:rPr>
              <a:t>ating &amp; Other </a:t>
            </a:r>
            <a:r>
              <a:rPr lang="en-US" sz="2800" dirty="0" smtClean="0"/>
              <a:t>Methods</a:t>
            </a:r>
            <a:endParaRPr lang="en-US" sz="2800" dirty="0"/>
          </a:p>
        </p:txBody>
      </p:sp>
      <p:pic>
        <p:nvPicPr>
          <p:cNvPr id="7" name="Content Placeholder 6"/>
          <p:cNvPicPr>
            <a:picLocks noGrp="1"/>
          </p:cNvPicPr>
          <p:nvPr>
            <p:ph sz="half" idx="1"/>
          </p:nvPr>
        </p:nvPicPr>
        <p:blipFill>
          <a:blip r:embed="rId3"/>
          <a:stretch>
            <a:fillRect/>
          </a:stretch>
        </p:blipFill>
        <p:spPr bwMode="auto">
          <a:xfrm>
            <a:off x="784411" y="1210236"/>
            <a:ext cx="6221507" cy="5141259"/>
          </a:xfrm>
          <a:prstGeom prst="rect">
            <a:avLst/>
          </a:prstGeom>
          <a:solidFill>
            <a:schemeClr val="bg1"/>
          </a:solidFill>
          <a:ln w="9525">
            <a:noFill/>
            <a:miter lim="800000"/>
            <a:headEnd/>
            <a:tailEnd/>
          </a:ln>
        </p:spPr>
      </p:pic>
      <p:sp>
        <p:nvSpPr>
          <p:cNvPr id="4" name="TextBox 3"/>
          <p:cNvSpPr txBox="1"/>
          <p:nvPr/>
        </p:nvSpPr>
        <p:spPr>
          <a:xfrm>
            <a:off x="5762064" y="6130226"/>
            <a:ext cx="2891118" cy="523220"/>
          </a:xfrm>
          <a:prstGeom prst="rect">
            <a:avLst/>
          </a:prstGeom>
          <a:noFill/>
        </p:spPr>
        <p:txBody>
          <a:bodyPr wrap="square" rtlCol="0">
            <a:spAutoFit/>
          </a:bodyPr>
          <a:lstStyle/>
          <a:p>
            <a:r>
              <a:rPr lang="en-US" sz="1400" dirty="0" smtClean="0"/>
              <a:t>Source: Christ, Riley-Tillman, &amp; Chafouleas (2009)</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DF of multi v single item.jpg"/>
          <p:cNvPicPr>
            <a:picLocks noChangeAspect="1"/>
          </p:cNvPicPr>
          <p:nvPr/>
        </p:nvPicPr>
        <p:blipFill>
          <a:blip r:embed="rId2"/>
          <a:srcRect l="9412" t="9091" r="11765" b="34545"/>
          <a:stretch>
            <a:fillRect/>
          </a:stretch>
        </p:blipFill>
        <p:spPr>
          <a:xfrm>
            <a:off x="2370572" y="683664"/>
            <a:ext cx="6367275" cy="5891948"/>
          </a:xfrm>
          <a:prstGeom prst="rect">
            <a:avLst/>
          </a:prstGeom>
          <a:ln>
            <a:solidFill>
              <a:schemeClr val="tx1"/>
            </a:solidFill>
          </a:ln>
        </p:spPr>
      </p:pic>
      <p:sp>
        <p:nvSpPr>
          <p:cNvPr id="3" name="TextBox 2"/>
          <p:cNvSpPr txBox="1"/>
          <p:nvPr/>
        </p:nvSpPr>
        <p:spPr>
          <a:xfrm>
            <a:off x="550421" y="1358781"/>
            <a:ext cx="1820254" cy="3570208"/>
          </a:xfrm>
          <a:prstGeom prst="rect">
            <a:avLst/>
          </a:prstGeom>
          <a:solidFill>
            <a:schemeClr val="accent1">
              <a:lumMod val="75000"/>
            </a:schemeClr>
          </a:solidFill>
        </p:spPr>
        <p:txBody>
          <a:bodyPr wrap="square" rtlCol="0">
            <a:spAutoFit/>
          </a:bodyPr>
          <a:lstStyle/>
          <a:p>
            <a:endParaRPr lang="en-US" sz="2800" dirty="0" smtClean="0"/>
          </a:p>
          <a:p>
            <a:endParaRPr lang="en-US" sz="2800" dirty="0" smtClean="0"/>
          </a:p>
          <a:p>
            <a:r>
              <a:rPr lang="en-US" sz="2800" b="1" dirty="0" smtClean="0"/>
              <a:t>Example Scale Formats for</a:t>
            </a:r>
          </a:p>
          <a:p>
            <a:endParaRPr lang="en-US" sz="1200" b="1" dirty="0" smtClean="0"/>
          </a:p>
          <a:p>
            <a:r>
              <a:rPr lang="en-US" sz="2800" b="1" dirty="0" smtClean="0"/>
              <a:t>DBR </a:t>
            </a:r>
            <a:endParaRPr lang="en-US" dirty="0" smtClean="0"/>
          </a:p>
          <a:p>
            <a:endParaRPr lang="en-US" dirty="0"/>
          </a:p>
        </p:txBody>
      </p:sp>
      <p:sp>
        <p:nvSpPr>
          <p:cNvPr id="5" name="Right Arrow 4"/>
          <p:cNvSpPr/>
          <p:nvPr/>
        </p:nvSpPr>
        <p:spPr>
          <a:xfrm>
            <a:off x="3913094" y="589535"/>
            <a:ext cx="968188" cy="41899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9282" y="5136776"/>
            <a:ext cx="1869142" cy="738664"/>
          </a:xfrm>
          <a:prstGeom prst="rect">
            <a:avLst/>
          </a:prstGeom>
          <a:noFill/>
        </p:spPr>
        <p:txBody>
          <a:bodyPr wrap="square" rtlCol="0">
            <a:spAutoFit/>
          </a:bodyPr>
          <a:lstStyle/>
          <a:p>
            <a:r>
              <a:rPr lang="en-US" sz="1400" dirty="0" smtClean="0"/>
              <a:t>Source: Chafouleas, Riley-Tillman, &amp; Christ (2009)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VIABLE:</a:t>
            </a:r>
            <a:br>
              <a:rPr lang="en-US" dirty="0" smtClean="0"/>
            </a:br>
            <a:r>
              <a:rPr lang="en-US" sz="1800" b="1" i="1" u="sng" dirty="0" smtClean="0">
                <a:solidFill>
                  <a:srgbClr val="C00000"/>
                </a:solidFill>
              </a:rPr>
              <a:t>V</a:t>
            </a:r>
            <a:r>
              <a:rPr lang="en-US" sz="1800" b="1" dirty="0" smtClean="0"/>
              <a:t>alidation of </a:t>
            </a:r>
            <a:r>
              <a:rPr lang="en-US" sz="1800" b="1" i="1" u="sng" dirty="0" smtClean="0">
                <a:solidFill>
                  <a:srgbClr val="C00000"/>
                </a:solidFill>
              </a:rPr>
              <a:t>I</a:t>
            </a:r>
            <a:r>
              <a:rPr lang="en-US" sz="1800" b="1" dirty="0" smtClean="0"/>
              <a:t>nstruments for </a:t>
            </a:r>
            <a:r>
              <a:rPr lang="en-US" sz="1800" b="1" i="1" u="sng" dirty="0" smtClean="0">
                <a:solidFill>
                  <a:srgbClr val="C00000"/>
                </a:solidFill>
              </a:rPr>
              <a:t>A</a:t>
            </a:r>
            <a:r>
              <a:rPr lang="en-US" sz="1800" b="1" dirty="0" smtClean="0"/>
              <a:t>ssessing </a:t>
            </a:r>
            <a:r>
              <a:rPr lang="en-US" sz="1800" b="1" i="1" u="sng" dirty="0" smtClean="0">
                <a:solidFill>
                  <a:srgbClr val="C00000"/>
                </a:solidFill>
              </a:rPr>
              <a:t>B</a:t>
            </a:r>
            <a:r>
              <a:rPr lang="en-US" sz="1800" b="1" dirty="0" smtClean="0"/>
              <a:t>ehavior </a:t>
            </a:r>
            <a:r>
              <a:rPr lang="en-US" sz="1800" b="1" i="1" u="sng" dirty="0" smtClean="0">
                <a:solidFill>
                  <a:srgbClr val="C00000"/>
                </a:solidFill>
              </a:rPr>
              <a:t>L</a:t>
            </a:r>
            <a:r>
              <a:rPr lang="en-US" sz="1800" b="1" dirty="0" smtClean="0"/>
              <a:t>ongitudinally &amp;</a:t>
            </a:r>
            <a:r>
              <a:rPr lang="en-US" sz="1800" b="1" i="1" u="sng" dirty="0" smtClean="0">
                <a:solidFill>
                  <a:srgbClr val="C00000"/>
                </a:solidFill>
              </a:rPr>
              <a:t>E</a:t>
            </a:r>
            <a:r>
              <a:rPr lang="en-US" sz="1800" b="1" dirty="0" smtClean="0"/>
              <a:t>fficiently</a:t>
            </a:r>
            <a:r>
              <a:rPr lang="en-US" dirty="0" smtClean="0"/>
              <a:t/>
            </a:r>
            <a:br>
              <a:rPr lang="en-US" dirty="0" smtClean="0"/>
            </a:br>
            <a:endParaRPr lang="en-US" dirty="0"/>
          </a:p>
        </p:txBody>
      </p:sp>
      <p:sp>
        <p:nvSpPr>
          <p:cNvPr id="5" name="Content Placeholder 4"/>
          <p:cNvSpPr>
            <a:spLocks noGrp="1"/>
          </p:cNvSpPr>
          <p:nvPr>
            <p:ph sz="half" idx="1"/>
          </p:nvPr>
        </p:nvSpPr>
        <p:spPr>
          <a:xfrm>
            <a:off x="337457" y="1785257"/>
            <a:ext cx="3995057" cy="4340906"/>
          </a:xfrm>
          <a:ln>
            <a:solidFill>
              <a:schemeClr val="tx1"/>
            </a:solidFill>
          </a:ln>
        </p:spPr>
        <p:txBody>
          <a:bodyPr>
            <a:normAutofit fontScale="85000" lnSpcReduction="20000"/>
          </a:bodyPr>
          <a:lstStyle/>
          <a:p>
            <a:pPr marL="0" indent="0">
              <a:spcBef>
                <a:spcPts val="0"/>
              </a:spcBef>
              <a:buNone/>
            </a:pPr>
            <a:endParaRPr lang="en-US" sz="900" b="1" dirty="0" smtClean="0">
              <a:latin typeface="Arial" charset="0"/>
            </a:endParaRPr>
          </a:p>
          <a:p>
            <a:pPr marL="0" indent="0">
              <a:spcBef>
                <a:spcPts val="0"/>
              </a:spcBef>
              <a:buNone/>
            </a:pPr>
            <a:r>
              <a:rPr lang="en-US" sz="1900" b="1" dirty="0" smtClean="0">
                <a:latin typeface="Arial" charset="0"/>
              </a:rPr>
              <a:t>GOAL: Develop and Evaluate DBR</a:t>
            </a:r>
          </a:p>
          <a:p>
            <a:pPr marL="0" indent="0">
              <a:spcBef>
                <a:spcPts val="0"/>
              </a:spcBef>
              <a:buNone/>
            </a:pPr>
            <a:endParaRPr lang="en-US" sz="1900" b="1" dirty="0" smtClean="0">
              <a:latin typeface="Arial" charset="0"/>
            </a:endParaRPr>
          </a:p>
          <a:p>
            <a:pPr marL="0" indent="0">
              <a:spcBef>
                <a:spcPts val="0"/>
              </a:spcBef>
              <a:buNone/>
            </a:pPr>
            <a:r>
              <a:rPr lang="en-US" sz="1900" b="1" u="sng" dirty="0" smtClean="0">
                <a:latin typeface="Arial" charset="0"/>
              </a:rPr>
              <a:t>Phases I &amp; II:  Develop instrumentation and procedures; evaluate defensibility of DBR in decision-making</a:t>
            </a:r>
          </a:p>
          <a:p>
            <a:pPr marL="0" indent="0">
              <a:spcBef>
                <a:spcPts val="0"/>
              </a:spcBef>
              <a:buFontTx/>
              <a:buChar char="•"/>
            </a:pPr>
            <a:r>
              <a:rPr lang="en-US" sz="1900" dirty="0" smtClean="0">
                <a:latin typeface="Arial" charset="0"/>
              </a:rPr>
              <a:t> Large datasets; repeated observations of student behavior</a:t>
            </a:r>
          </a:p>
          <a:p>
            <a:pPr marL="0" indent="0">
              <a:spcBef>
                <a:spcPts val="0"/>
              </a:spcBef>
              <a:buFontTx/>
              <a:buChar char="•"/>
            </a:pPr>
            <a:r>
              <a:rPr lang="en-US" sz="1900" dirty="0" smtClean="0">
                <a:latin typeface="Arial" charset="0"/>
              </a:rPr>
              <a:t> Understanding critical factors (e.g. scale format, behavior targets, training requirements)</a:t>
            </a:r>
          </a:p>
          <a:p>
            <a:pPr marL="0" indent="0">
              <a:spcBef>
                <a:spcPts val="0"/>
              </a:spcBef>
              <a:buFontTx/>
              <a:buChar char="•"/>
            </a:pPr>
            <a:r>
              <a:rPr lang="en-US" sz="1900" dirty="0" smtClean="0">
                <a:latin typeface="Arial" charset="0"/>
              </a:rPr>
              <a:t> Pilot testing various aspects with classroom teachers</a:t>
            </a:r>
          </a:p>
          <a:p>
            <a:pPr marL="0" indent="0">
              <a:spcBef>
                <a:spcPts val="0"/>
              </a:spcBef>
              <a:buFontTx/>
              <a:buChar char="•"/>
            </a:pPr>
            <a:endParaRPr lang="en-US" sz="1900" dirty="0" smtClean="0">
              <a:latin typeface="Arial" charset="0"/>
            </a:endParaRPr>
          </a:p>
          <a:p>
            <a:pPr marL="0" indent="0">
              <a:spcBef>
                <a:spcPts val="0"/>
              </a:spcBef>
              <a:buNone/>
            </a:pPr>
            <a:r>
              <a:rPr lang="en-US" sz="1900" b="1" u="sng" dirty="0" smtClean="0">
                <a:latin typeface="Arial" charset="0"/>
              </a:rPr>
              <a:t>Phase III: Evaluate feasibility and utility of DBR in school settings</a:t>
            </a:r>
            <a:r>
              <a:rPr lang="en-US" sz="1900" b="1" dirty="0" smtClean="0">
                <a:latin typeface="Arial" charset="0"/>
              </a:rPr>
              <a:t>. </a:t>
            </a:r>
          </a:p>
          <a:p>
            <a:pPr marL="0" indent="0">
              <a:spcBef>
                <a:spcPts val="0"/>
              </a:spcBef>
              <a:buFontTx/>
              <a:buChar char="•"/>
            </a:pPr>
            <a:r>
              <a:rPr lang="en-US" sz="1900" dirty="0" smtClean="0">
                <a:latin typeface="Arial" charset="0"/>
              </a:rPr>
              <a:t> Packaging what we have learned to    </a:t>
            </a:r>
          </a:p>
          <a:p>
            <a:pPr marL="0" indent="0">
              <a:spcBef>
                <a:spcPts val="0"/>
              </a:spcBef>
              <a:buNone/>
            </a:pPr>
            <a:r>
              <a:rPr lang="en-US" sz="1900" dirty="0" smtClean="0">
                <a:latin typeface="Arial" charset="0"/>
              </a:rPr>
              <a:t> then train teachers</a:t>
            </a:r>
          </a:p>
          <a:p>
            <a:pPr marL="0" indent="0">
              <a:spcBef>
                <a:spcPts val="0"/>
              </a:spcBef>
              <a:buFontTx/>
              <a:buChar char="•"/>
            </a:pPr>
            <a:r>
              <a:rPr lang="en-US" sz="1900" dirty="0" smtClean="0">
                <a:latin typeface="Arial" charset="0"/>
              </a:rPr>
              <a:t> Establish groups of teachers/schools willing  </a:t>
            </a:r>
          </a:p>
          <a:p>
            <a:pPr marL="0" indent="0">
              <a:spcBef>
                <a:spcPts val="0"/>
              </a:spcBef>
              <a:buNone/>
            </a:pPr>
            <a:r>
              <a:rPr lang="en-US" sz="1900" dirty="0" smtClean="0">
                <a:latin typeface="Arial" charset="0"/>
              </a:rPr>
              <a:t>to participate in DBR training and use</a:t>
            </a:r>
          </a:p>
          <a:p>
            <a:pPr marL="0" indent="0">
              <a:spcBef>
                <a:spcPts val="0"/>
              </a:spcBef>
              <a:buFontTx/>
              <a:buChar char="•"/>
            </a:pPr>
            <a:r>
              <a:rPr lang="en-US" sz="1900" dirty="0" smtClean="0">
                <a:latin typeface="Arial" charset="0"/>
              </a:rPr>
              <a:t> Evaluate data/feedback</a:t>
            </a:r>
          </a:p>
          <a:p>
            <a:pPr marL="0" indent="0">
              <a:spcBef>
                <a:spcPts val="0"/>
              </a:spcBef>
              <a:buFontTx/>
              <a:buChar char="•"/>
            </a:pPr>
            <a:endParaRPr lang="en-US" sz="1900" dirty="0" smtClean="0">
              <a:latin typeface="Arial" charset="0"/>
            </a:endParaRPr>
          </a:p>
          <a:p>
            <a:pPr>
              <a:buNone/>
            </a:pPr>
            <a:endParaRPr lang="en-US" dirty="0" smtClean="0"/>
          </a:p>
          <a:p>
            <a:pPr>
              <a:buNone/>
            </a:pPr>
            <a:endParaRPr lang="en-US" dirty="0"/>
          </a:p>
        </p:txBody>
      </p:sp>
      <p:sp>
        <p:nvSpPr>
          <p:cNvPr id="14" name="Content Placeholder 13"/>
          <p:cNvSpPr>
            <a:spLocks noGrp="1"/>
          </p:cNvSpPr>
          <p:nvPr>
            <p:ph sz="half" idx="2"/>
          </p:nvPr>
        </p:nvSpPr>
        <p:spPr>
          <a:xfrm>
            <a:off x="4499655" y="1785257"/>
            <a:ext cx="4002087" cy="4509315"/>
          </a:xfrm>
          <a:ln>
            <a:solidFill>
              <a:schemeClr val="tx1"/>
            </a:solidFill>
          </a:ln>
        </p:spPr>
        <p:txBody>
          <a:bodyPr>
            <a:normAutofit/>
          </a:bodyPr>
          <a:lstStyle/>
          <a:p>
            <a:pPr indent="0">
              <a:lnSpc>
                <a:spcPct val="110000"/>
              </a:lnSpc>
              <a:spcBef>
                <a:spcPts val="0"/>
              </a:spcBef>
              <a:buNone/>
            </a:pPr>
            <a:r>
              <a:rPr lang="en-US" sz="2000" dirty="0" smtClean="0"/>
              <a:t>Sandra M. Chafouleas</a:t>
            </a:r>
          </a:p>
          <a:p>
            <a:pPr indent="0">
              <a:lnSpc>
                <a:spcPct val="110000"/>
              </a:lnSpc>
              <a:spcBef>
                <a:spcPts val="0"/>
              </a:spcBef>
              <a:buNone/>
            </a:pPr>
            <a:r>
              <a:rPr lang="en-US" sz="2000" dirty="0" smtClean="0"/>
              <a:t>T. Chris Riley-Tillman</a:t>
            </a:r>
          </a:p>
          <a:p>
            <a:pPr indent="0">
              <a:lnSpc>
                <a:spcPct val="110000"/>
              </a:lnSpc>
              <a:spcBef>
                <a:spcPts val="0"/>
              </a:spcBef>
              <a:buNone/>
            </a:pPr>
            <a:r>
              <a:rPr lang="en-US" sz="2000" dirty="0" smtClean="0"/>
              <a:t>Theodore J. Christ</a:t>
            </a:r>
          </a:p>
          <a:p>
            <a:pPr indent="0">
              <a:lnSpc>
                <a:spcPct val="110000"/>
              </a:lnSpc>
              <a:spcBef>
                <a:spcPts val="0"/>
              </a:spcBef>
              <a:buNone/>
            </a:pPr>
            <a:r>
              <a:rPr lang="en-US" sz="2000" dirty="0" smtClean="0"/>
              <a:t>George Sugai</a:t>
            </a:r>
          </a:p>
          <a:p>
            <a:pPr indent="0">
              <a:buNone/>
            </a:pPr>
            <a:r>
              <a:rPr lang="en-US" sz="2000" dirty="0" smtClean="0"/>
              <a:t>Funding provided by the </a:t>
            </a:r>
            <a:r>
              <a:rPr lang="en-US" sz="2000" b="1" dirty="0" smtClean="0">
                <a:solidFill>
                  <a:srgbClr val="C00000"/>
                </a:solidFill>
              </a:rPr>
              <a:t>Institute for Education Sciences</a:t>
            </a:r>
            <a:r>
              <a:rPr lang="en-US" sz="2000" dirty="0" smtClean="0"/>
              <a:t>, U.S. Department of Education (R324B060014). </a:t>
            </a:r>
          </a:p>
          <a:p>
            <a:endParaRPr lang="en-US" dirty="0"/>
          </a:p>
        </p:txBody>
      </p:sp>
      <p:grpSp>
        <p:nvGrpSpPr>
          <p:cNvPr id="23" name="Group 20"/>
          <p:cNvGrpSpPr/>
          <p:nvPr/>
        </p:nvGrpSpPr>
        <p:grpSpPr>
          <a:xfrm>
            <a:off x="4789699" y="4793177"/>
            <a:ext cx="3124201" cy="1332986"/>
            <a:chOff x="4876799" y="228600"/>
            <a:chExt cx="3657601" cy="1790186"/>
          </a:xfrm>
        </p:grpSpPr>
        <p:grpSp>
          <p:nvGrpSpPr>
            <p:cNvPr id="24" name="Group 95"/>
            <p:cNvGrpSpPr>
              <a:grpSpLocks/>
            </p:cNvGrpSpPr>
            <p:nvPr/>
          </p:nvGrpSpPr>
          <p:grpSpPr bwMode="auto">
            <a:xfrm>
              <a:off x="4876799" y="799586"/>
              <a:ext cx="3657598" cy="652556"/>
              <a:chOff x="990600" y="914400"/>
              <a:chExt cx="3886200" cy="533400"/>
            </a:xfrm>
          </p:grpSpPr>
          <p:pic>
            <p:nvPicPr>
              <p:cNvPr id="27" name="Picture 434" descr="East Carolina University">
                <a:hlinkClick r:id="rId2"/>
              </p:cNvPr>
              <p:cNvPicPr>
                <a:picLocks noChangeAspect="1" noChangeArrowheads="1"/>
              </p:cNvPicPr>
              <p:nvPr/>
            </p:nvPicPr>
            <p:blipFill>
              <a:blip r:embed="rId3"/>
              <a:srcRect/>
              <a:stretch>
                <a:fillRect/>
              </a:stretch>
            </p:blipFill>
            <p:spPr bwMode="auto">
              <a:xfrm>
                <a:off x="1371600" y="914400"/>
                <a:ext cx="3505200" cy="533400"/>
              </a:xfrm>
              <a:prstGeom prst="rect">
                <a:avLst/>
              </a:prstGeom>
              <a:noFill/>
              <a:ln w="9525">
                <a:solidFill>
                  <a:schemeClr val="tx1"/>
                </a:solidFill>
                <a:miter lim="800000"/>
                <a:headEnd/>
                <a:tailEnd/>
              </a:ln>
            </p:spPr>
          </p:pic>
          <p:pic>
            <p:nvPicPr>
              <p:cNvPr id="28" name="Picture 304"/>
              <p:cNvPicPr>
                <a:picLocks noChangeAspect="1" noChangeArrowheads="1"/>
              </p:cNvPicPr>
              <p:nvPr/>
            </p:nvPicPr>
            <p:blipFill>
              <a:blip r:embed="rId4" cstate="print"/>
              <a:srcRect/>
              <a:stretch>
                <a:fillRect/>
              </a:stretch>
            </p:blipFill>
            <p:spPr bwMode="auto">
              <a:xfrm>
                <a:off x="990600" y="914400"/>
                <a:ext cx="398463" cy="533400"/>
              </a:xfrm>
              <a:prstGeom prst="rect">
                <a:avLst/>
              </a:prstGeom>
              <a:noFill/>
              <a:ln w="9525">
                <a:solidFill>
                  <a:schemeClr val="tx1"/>
                </a:solidFill>
                <a:miter lim="800000"/>
                <a:headEnd/>
                <a:tailEnd/>
              </a:ln>
            </p:spPr>
          </p:pic>
        </p:grpSp>
        <p:pic>
          <p:nvPicPr>
            <p:cNvPr id="25" name="Picture 442"/>
            <p:cNvPicPr>
              <a:picLocks noChangeAspect="1" noChangeArrowheads="1"/>
            </p:cNvPicPr>
            <p:nvPr/>
          </p:nvPicPr>
          <p:blipFill>
            <a:blip r:embed="rId5" cstate="print"/>
            <a:srcRect/>
            <a:stretch>
              <a:fillRect/>
            </a:stretch>
          </p:blipFill>
          <p:spPr bwMode="auto">
            <a:xfrm>
              <a:off x="4876800" y="228600"/>
              <a:ext cx="3657599" cy="610629"/>
            </a:xfrm>
            <a:prstGeom prst="rect">
              <a:avLst/>
            </a:prstGeom>
            <a:noFill/>
            <a:ln w="9525">
              <a:solidFill>
                <a:schemeClr val="tx1"/>
              </a:solidFill>
              <a:miter lim="800000"/>
              <a:headEnd/>
              <a:tailEnd/>
            </a:ln>
          </p:spPr>
        </p:pic>
        <p:pic>
          <p:nvPicPr>
            <p:cNvPr id="26" name="Picture 448"/>
            <p:cNvPicPr>
              <a:picLocks noChangeAspect="1" noChangeArrowheads="1"/>
            </p:cNvPicPr>
            <p:nvPr/>
          </p:nvPicPr>
          <p:blipFill>
            <a:blip r:embed="rId6" cstate="print"/>
            <a:srcRect/>
            <a:stretch>
              <a:fillRect/>
            </a:stretch>
          </p:blipFill>
          <p:spPr bwMode="auto">
            <a:xfrm>
              <a:off x="4876800" y="1447800"/>
              <a:ext cx="3657600" cy="570986"/>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498474" y="711200"/>
            <a:ext cx="7556313" cy="1116106"/>
          </a:xfrm>
        </p:spPr>
        <p:txBody>
          <a:bodyPr/>
          <a:lstStyle/>
          <a:p>
            <a:r>
              <a:rPr lang="en-US" dirty="0" smtClean="0">
                <a:ea typeface="ＭＳ Ｐゴシック" pitchFamily="-107" charset="-128"/>
              </a:rPr>
              <a:t>DBR – Single Item Scale</a:t>
            </a:r>
          </a:p>
        </p:txBody>
      </p:sp>
      <p:sp>
        <p:nvSpPr>
          <p:cNvPr id="2053" name="Content Placeholder 2"/>
          <p:cNvSpPr>
            <a:spLocks noGrp="1"/>
          </p:cNvSpPr>
          <p:nvPr>
            <p:ph idx="1"/>
          </p:nvPr>
        </p:nvSpPr>
        <p:spPr>
          <a:xfrm>
            <a:off x="498474" y="1827306"/>
            <a:ext cx="8305800" cy="4724400"/>
          </a:xfrm>
        </p:spPr>
        <p:txBody>
          <a:bodyPr/>
          <a:lstStyle/>
          <a:p>
            <a:r>
              <a:rPr lang="en-US" sz="2400" dirty="0" smtClean="0">
                <a:ea typeface="ＭＳ Ｐゴシック" pitchFamily="-107" charset="-128"/>
              </a:rPr>
              <a:t>Ratings should correspond to the </a:t>
            </a:r>
            <a:r>
              <a:rPr lang="en-US" sz="2400" b="1" u="sng" dirty="0" smtClean="0">
                <a:ea typeface="ＭＳ Ｐゴシック" pitchFamily="-107" charset="-128"/>
              </a:rPr>
              <a:t>percentage of time </a:t>
            </a:r>
            <a:r>
              <a:rPr lang="en-US" sz="2400" dirty="0" smtClean="0">
                <a:ea typeface="ＭＳ Ｐゴシック" pitchFamily="-107" charset="-128"/>
              </a:rPr>
              <a:t>that the student was observed to display the target behavior.</a:t>
            </a:r>
          </a:p>
          <a:p>
            <a:pPr lvl="1"/>
            <a:endParaRPr lang="en-US" sz="1800" dirty="0" smtClean="0">
              <a:ea typeface="ＭＳ Ｐゴシック" pitchFamily="-107" charset="-128"/>
            </a:endParaRPr>
          </a:p>
          <a:p>
            <a:pPr lvl="1"/>
            <a:r>
              <a:rPr lang="en-US" sz="1800" dirty="0" smtClean="0">
                <a:ea typeface="ＭＳ Ｐゴシック" pitchFamily="-107" charset="-128"/>
              </a:rPr>
              <a:t>Ex: When rating after 40-minute Independent Reading Block, if the student was engaged for 20 minutes, then the student receives a rating of 5 on the DBR.</a:t>
            </a:r>
          </a:p>
        </p:txBody>
      </p:sp>
      <p:graphicFrame>
        <p:nvGraphicFramePr>
          <p:cNvPr id="2050" name="Object 2"/>
          <p:cNvGraphicFramePr>
            <a:graphicFrameLocks noChangeAspect="1"/>
          </p:cNvGraphicFramePr>
          <p:nvPr/>
        </p:nvGraphicFramePr>
        <p:xfrm>
          <a:off x="948745" y="4880845"/>
          <a:ext cx="7537450" cy="577850"/>
        </p:xfrm>
        <a:graphic>
          <a:graphicData uri="http://schemas.openxmlformats.org/presentationml/2006/ole">
            <p:oleObj spid="_x0000_s67586" name="Document" r:id="rId4" imgW="16880656" imgH="1295581" progId="Word.Document.12">
              <p:link updateAutomatic="1"/>
            </p:oleObj>
          </a:graphicData>
        </a:graphic>
      </p:graphicFrame>
      <p:sp>
        <p:nvSpPr>
          <p:cNvPr id="2054" name="Text Box 78"/>
          <p:cNvSpPr txBox="1">
            <a:spLocks noChangeArrowheads="1"/>
          </p:cNvSpPr>
          <p:nvPr/>
        </p:nvSpPr>
        <p:spPr bwMode="auto">
          <a:xfrm>
            <a:off x="2798620" y="4873625"/>
            <a:ext cx="685800" cy="533400"/>
          </a:xfrm>
          <a:prstGeom prst="rect">
            <a:avLst/>
          </a:prstGeom>
          <a:noFill/>
          <a:ln w="9525">
            <a:noFill/>
            <a:miter lim="800000"/>
            <a:headEnd/>
            <a:tailEnd/>
          </a:ln>
        </p:spPr>
        <p:txBody>
          <a:bodyPr tIns="91440" bIns="91440"/>
          <a:lstStyle/>
          <a:p>
            <a:r>
              <a:rPr lang="en-US" sz="1200" dirty="0">
                <a:latin typeface="Cambria" pitchFamily="-107" charset="0"/>
              </a:rPr>
              <a:t>Never</a:t>
            </a:r>
            <a:endParaRPr lang="en-US" sz="1200" b="1" dirty="0">
              <a:latin typeface="Times New Roman" pitchFamily="-107" charset="0"/>
            </a:endParaRPr>
          </a:p>
        </p:txBody>
      </p:sp>
      <p:sp>
        <p:nvSpPr>
          <p:cNvPr id="2055" name="Text Box 79"/>
          <p:cNvSpPr txBox="1">
            <a:spLocks noChangeArrowheads="1"/>
          </p:cNvSpPr>
          <p:nvPr/>
        </p:nvSpPr>
        <p:spPr bwMode="auto">
          <a:xfrm>
            <a:off x="8305800" y="4873625"/>
            <a:ext cx="914400" cy="533400"/>
          </a:xfrm>
          <a:prstGeom prst="rect">
            <a:avLst/>
          </a:prstGeom>
          <a:noFill/>
          <a:ln w="9525">
            <a:noFill/>
            <a:miter lim="800000"/>
            <a:headEnd/>
            <a:tailEnd/>
          </a:ln>
        </p:spPr>
        <p:txBody>
          <a:bodyPr tIns="91440" bIns="91440"/>
          <a:lstStyle/>
          <a:p>
            <a:r>
              <a:rPr lang="en-US" sz="1200">
                <a:latin typeface="Cambria" pitchFamily="-107" charset="0"/>
              </a:rPr>
              <a:t>Always</a:t>
            </a:r>
            <a:endParaRPr lang="en-US" sz="1200" b="1">
              <a:latin typeface="Times New Roman" pitchFamily="-107" charset="0"/>
            </a:endParaRPr>
          </a:p>
        </p:txBody>
      </p:sp>
      <p:sp>
        <p:nvSpPr>
          <p:cNvPr id="2056" name="Oval 71"/>
          <p:cNvSpPr>
            <a:spLocks noChangeArrowheads="1"/>
          </p:cNvSpPr>
          <p:nvPr/>
        </p:nvSpPr>
        <p:spPr bwMode="auto">
          <a:xfrm>
            <a:off x="5666510" y="4880845"/>
            <a:ext cx="304800" cy="381000"/>
          </a:xfrm>
          <a:prstGeom prst="ellipse">
            <a:avLst/>
          </a:prstGeom>
          <a:solidFill>
            <a:srgbClr val="CCDC7E"/>
          </a:solidFill>
          <a:ln w="28575">
            <a:solidFill>
              <a:schemeClr val="tx1"/>
            </a:solidFill>
            <a:round/>
            <a:headEnd/>
            <a:tailEnd/>
          </a:ln>
        </p:spPr>
        <p:txBody>
          <a:bodyPr wrap="none" anchor="ctr"/>
          <a:lstStyle/>
          <a:p>
            <a:endParaRPr lang="en-US"/>
          </a:p>
        </p:txBody>
      </p:sp>
      <p:graphicFrame>
        <p:nvGraphicFramePr>
          <p:cNvPr id="2051" name="Object 3"/>
          <p:cNvGraphicFramePr>
            <a:graphicFrameLocks noChangeAspect="1"/>
          </p:cNvGraphicFramePr>
          <p:nvPr/>
        </p:nvGraphicFramePr>
        <p:xfrm>
          <a:off x="3276600" y="5483225"/>
          <a:ext cx="7239000" cy="536575"/>
        </p:xfrm>
        <a:graphic>
          <a:graphicData uri="http://schemas.openxmlformats.org/presentationml/2006/ole">
            <p:oleObj spid="_x0000_s67587" name="Document" r:id="rId4" imgW="16461498" imgH="1219370" progId="Word.Document.12">
              <p:link updateAutomatic="1"/>
            </p:oleObj>
          </a:graphicData>
        </a:graphic>
      </p:graphicFrame>
      <p:sp>
        <p:nvSpPr>
          <p:cNvPr id="2057" name="TextBox 8"/>
          <p:cNvSpPr txBox="1">
            <a:spLocks noChangeArrowheads="1"/>
          </p:cNvSpPr>
          <p:nvPr/>
        </p:nvSpPr>
        <p:spPr bwMode="auto">
          <a:xfrm>
            <a:off x="762000" y="4876800"/>
            <a:ext cx="2133600" cy="323850"/>
          </a:xfrm>
          <a:prstGeom prst="rect">
            <a:avLst/>
          </a:prstGeom>
          <a:solidFill>
            <a:schemeClr val="bg1"/>
          </a:solidFill>
          <a:ln w="9525">
            <a:noFill/>
            <a:miter lim="800000"/>
            <a:headEnd/>
            <a:tailEnd/>
          </a:ln>
        </p:spPr>
        <p:txBody>
          <a:bodyPr>
            <a:spAutoFit/>
          </a:bodyPr>
          <a:lstStyle/>
          <a:p>
            <a:pPr algn="ctr"/>
            <a:r>
              <a:rPr lang="en-US" sz="1500">
                <a:cs typeface="Times New Roman" pitchFamily="-107" charset="0"/>
              </a:rPr>
              <a:t>Academically Engaged</a:t>
            </a:r>
          </a:p>
        </p:txBody>
      </p:sp>
      <p:sp>
        <p:nvSpPr>
          <p:cNvPr id="2058" name="Left Brace 9"/>
          <p:cNvSpPr>
            <a:spLocks/>
          </p:cNvSpPr>
          <p:nvPr/>
        </p:nvSpPr>
        <p:spPr bwMode="auto">
          <a:xfrm rot="-5400000">
            <a:off x="5638800" y="3657600"/>
            <a:ext cx="381000" cy="4953000"/>
          </a:xfrm>
          <a:prstGeom prst="leftBrace">
            <a:avLst>
              <a:gd name="adj1" fmla="val 8306"/>
              <a:gd name="adj2" fmla="val 50000"/>
            </a:avLst>
          </a:prstGeom>
          <a:noFill/>
          <a:ln w="9525">
            <a:solidFill>
              <a:schemeClr val="tx1"/>
            </a:solidFill>
            <a:round/>
            <a:headEnd/>
            <a:tailEnd/>
          </a:ln>
        </p:spPr>
        <p:txBody>
          <a:bodyPr/>
          <a:lstStyle/>
          <a:p>
            <a:endParaRPr lang="en-US"/>
          </a:p>
        </p:txBody>
      </p:sp>
      <p:sp>
        <p:nvSpPr>
          <p:cNvPr id="2059" name="TextBox 10"/>
          <p:cNvSpPr txBox="1">
            <a:spLocks noChangeArrowheads="1"/>
          </p:cNvSpPr>
          <p:nvPr/>
        </p:nvSpPr>
        <p:spPr bwMode="auto">
          <a:xfrm>
            <a:off x="4800600" y="6305550"/>
            <a:ext cx="2133600" cy="276225"/>
          </a:xfrm>
          <a:prstGeom prst="rect">
            <a:avLst/>
          </a:prstGeom>
          <a:solidFill>
            <a:schemeClr val="bg1"/>
          </a:solidFill>
          <a:ln w="9525">
            <a:noFill/>
            <a:miter lim="800000"/>
            <a:headEnd/>
            <a:tailEnd/>
          </a:ln>
        </p:spPr>
        <p:txBody>
          <a:bodyPr>
            <a:spAutoFit/>
          </a:bodyPr>
          <a:lstStyle/>
          <a:p>
            <a:pPr algn="ctr"/>
            <a:r>
              <a:rPr lang="en-US" sz="1200">
                <a:cs typeface="Times New Roman" pitchFamily="-107" charset="0"/>
              </a:rPr>
              <a:t>40 minutes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Pieces to using DBR-SIS:</a:t>
            </a:r>
            <a:endParaRPr lang="en-US" dirty="0"/>
          </a:p>
        </p:txBody>
      </p:sp>
      <p:sp>
        <p:nvSpPr>
          <p:cNvPr id="3" name="Content Placeholder 2"/>
          <p:cNvSpPr>
            <a:spLocks noGrp="1"/>
          </p:cNvSpPr>
          <p:nvPr>
            <p:ph idx="1"/>
          </p:nvPr>
        </p:nvSpPr>
        <p:spPr>
          <a:xfrm>
            <a:off x="498474" y="1344706"/>
            <a:ext cx="7556313" cy="4144963"/>
          </a:xfrm>
        </p:spPr>
        <p:txBody>
          <a:bodyPr>
            <a:noAutofit/>
          </a:bodyPr>
          <a:lstStyle/>
          <a:p>
            <a:r>
              <a:rPr lang="en-US" dirty="0" smtClean="0"/>
              <a:t>Have the rating ready (date, name). Complete rating </a:t>
            </a:r>
            <a:r>
              <a:rPr lang="en-US" u="sng" dirty="0" smtClean="0"/>
              <a:t>immediately</a:t>
            </a:r>
            <a:r>
              <a:rPr lang="en-US" dirty="0" smtClean="0"/>
              <a:t> following the activity period.</a:t>
            </a:r>
            <a:endParaRPr lang="en-US" sz="1800" dirty="0" smtClean="0"/>
          </a:p>
          <a:p>
            <a:pPr lvl="1"/>
            <a:r>
              <a:rPr lang="en-US" dirty="0" smtClean="0"/>
              <a:t>Skip rating if you did not observe for a sufficient amount of time.</a:t>
            </a:r>
          </a:p>
          <a:p>
            <a:r>
              <a:rPr lang="en-US" dirty="0" smtClean="0"/>
              <a:t>Ratings should correspond to the proportion of time that you actually observed the student display the target behavior.</a:t>
            </a:r>
          </a:p>
          <a:p>
            <a:r>
              <a:rPr lang="en-US" dirty="0" smtClean="0"/>
              <a:t>When rating, each behavior should be considered independently of the other targets.  </a:t>
            </a:r>
            <a:r>
              <a:rPr lang="en-US" b="1" dirty="0" smtClean="0"/>
              <a:t>That is, total ratings across behaviors do not have to equal 100%</a:t>
            </a:r>
            <a:r>
              <a:rPr lang="en-US" dirty="0" smtClean="0"/>
              <a:t>.</a:t>
            </a:r>
          </a:p>
          <a:p>
            <a:pPr lvl="1"/>
            <a:r>
              <a:rPr lang="en-US" dirty="0" smtClean="0"/>
              <a:t>For example, a student may be engaged 50% of the time, and disruptive 20%.  A student may also be engaged for 100% of the time, and disruptive for 10%.</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normAutofit fontScale="90000"/>
          </a:bodyPr>
          <a:lstStyle/>
          <a:p>
            <a:r>
              <a:rPr lang="en-US" dirty="0" smtClean="0">
                <a:ea typeface="ＭＳ Ｐゴシック" pitchFamily="-107" charset="-128"/>
              </a:rPr>
              <a:t>Which targets do I rate using DBR-SIS?</a:t>
            </a:r>
          </a:p>
        </p:txBody>
      </p:sp>
      <p:sp>
        <p:nvSpPr>
          <p:cNvPr id="10243" name="Content Placeholder 6"/>
          <p:cNvSpPr>
            <a:spLocks noGrp="1"/>
          </p:cNvSpPr>
          <p:nvPr>
            <p:ph idx="1"/>
          </p:nvPr>
        </p:nvSpPr>
        <p:spPr>
          <a:xfrm>
            <a:off x="838200" y="2013857"/>
            <a:ext cx="7693025" cy="4343400"/>
          </a:xfrm>
        </p:spPr>
        <p:txBody>
          <a:bodyPr>
            <a:normAutofit/>
          </a:bodyPr>
          <a:lstStyle/>
          <a:p>
            <a:endParaRPr lang="en-US" sz="2400" b="1" u="sng" dirty="0" smtClean="0">
              <a:ea typeface="ＭＳ Ｐゴシック" pitchFamily="-107" charset="-128"/>
            </a:endParaRPr>
          </a:p>
          <a:p>
            <a:pPr>
              <a:buFont typeface="Wingdings" pitchFamily="-107" charset="2"/>
              <a:buNone/>
            </a:pPr>
            <a:endParaRPr lang="en-US" sz="1600" dirty="0" smtClean="0">
              <a:ea typeface="ＭＳ Ｐゴシック" pitchFamily="-107" charset="-128"/>
            </a:endParaRPr>
          </a:p>
          <a:p>
            <a:pPr>
              <a:buFont typeface="Wingdings" pitchFamily="-107" charset="2"/>
              <a:buNone/>
            </a:pPr>
            <a:endParaRPr lang="en-US" dirty="0" smtClean="0">
              <a:ea typeface="ＭＳ Ｐゴシック" pitchFamily="-107" charset="-128"/>
            </a:endParaRPr>
          </a:p>
        </p:txBody>
      </p:sp>
      <p:graphicFrame>
        <p:nvGraphicFramePr>
          <p:cNvPr id="4" name="Content Placeholder 3"/>
          <p:cNvGraphicFramePr>
            <a:graphicFrameLocks/>
          </p:cNvGraphicFramePr>
          <p:nvPr/>
        </p:nvGraphicFramePr>
        <p:xfrm>
          <a:off x="4648200" y="1664234"/>
          <a:ext cx="4038599"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019800" y="3810000"/>
            <a:ext cx="1300163" cy="6461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b="1" dirty="0">
                <a:ln w="18000">
                  <a:noFill/>
                  <a:prstDash val="solid"/>
                  <a:miter lim="800000"/>
                </a:ln>
                <a:solidFill>
                  <a:srgbClr val="000000"/>
                </a:solidFill>
              </a:rPr>
              <a:t>KEYS TO </a:t>
            </a:r>
          </a:p>
          <a:p>
            <a:pPr>
              <a:defRPr/>
            </a:pPr>
            <a:r>
              <a:rPr lang="en-US" b="1" dirty="0">
                <a:ln w="18000">
                  <a:noFill/>
                  <a:prstDash val="solid"/>
                  <a:miter lim="800000"/>
                </a:ln>
                <a:solidFill>
                  <a:srgbClr val="000000"/>
                </a:solidFill>
              </a:rPr>
              <a:t>SUCCESS</a:t>
            </a:r>
          </a:p>
        </p:txBody>
      </p:sp>
      <p:sp>
        <p:nvSpPr>
          <p:cNvPr id="6" name="Rectangle 5"/>
          <p:cNvSpPr/>
          <p:nvPr/>
        </p:nvSpPr>
        <p:spPr bwMode="auto">
          <a:xfrm>
            <a:off x="228600" y="1600200"/>
            <a:ext cx="4267200" cy="1066800"/>
          </a:xfrm>
          <a:prstGeom prst="rect">
            <a:avLst/>
          </a:prstGeom>
          <a:ln>
            <a:solidFill>
              <a:schemeClr val="accent1">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smtClean="0">
                <a:solidFill>
                  <a:srgbClr val="000000"/>
                </a:solidFill>
                <a:ea typeface="ＭＳ Ｐゴシック" pitchFamily="-108" charset="-128"/>
              </a:rPr>
              <a:t>Academic Engagement:</a:t>
            </a:r>
          </a:p>
          <a:p>
            <a:pPr>
              <a:defRPr/>
            </a:pPr>
            <a:r>
              <a:rPr lang="en-US" sz="2000" dirty="0" smtClean="0">
                <a:solidFill>
                  <a:srgbClr val="000000"/>
                </a:solidFill>
                <a:ea typeface="ＭＳ Ｐゴシック" pitchFamily="-108" charset="-128"/>
              </a:rPr>
              <a:t>Actively </a:t>
            </a:r>
            <a:r>
              <a:rPr lang="en-US" sz="2000" dirty="0">
                <a:solidFill>
                  <a:srgbClr val="000000"/>
                </a:solidFill>
                <a:ea typeface="ＭＳ Ｐゴシック" pitchFamily="-108" charset="-128"/>
              </a:rPr>
              <a:t>or passively participating in the classroom activity. </a:t>
            </a:r>
            <a:endParaRPr lang="en-US" sz="2000" dirty="0">
              <a:solidFill>
                <a:schemeClr val="tx1"/>
              </a:solidFill>
              <a:latin typeface="Times New Roman" pitchFamily="-108" charset="0"/>
              <a:ea typeface="ＭＳ Ｐゴシック" pitchFamily="-108" charset="-128"/>
            </a:endParaRPr>
          </a:p>
        </p:txBody>
      </p:sp>
      <p:sp>
        <p:nvSpPr>
          <p:cNvPr id="7" name="Rectangle 6"/>
          <p:cNvSpPr/>
          <p:nvPr/>
        </p:nvSpPr>
        <p:spPr bwMode="auto">
          <a:xfrm>
            <a:off x="228600" y="4719918"/>
            <a:ext cx="4267200" cy="1251857"/>
          </a:xfrm>
          <a:prstGeom prst="rect">
            <a:avLst/>
          </a:prstGeom>
          <a:ln>
            <a:solidFill>
              <a:schemeClr val="accent1">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smtClean="0">
                <a:solidFill>
                  <a:srgbClr val="000000"/>
                </a:solidFill>
                <a:ea typeface="ＭＳ Ｐゴシック" pitchFamily="-108" charset="-128"/>
              </a:rPr>
              <a:t>Disruptive Behavior:</a:t>
            </a:r>
          </a:p>
          <a:p>
            <a:pPr>
              <a:defRPr/>
            </a:pPr>
            <a:r>
              <a:rPr lang="en-US" sz="2000" dirty="0" smtClean="0">
                <a:solidFill>
                  <a:srgbClr val="000000"/>
                </a:solidFill>
                <a:ea typeface="ＭＳ Ｐゴシック" pitchFamily="-108" charset="-128"/>
              </a:rPr>
              <a:t>A </a:t>
            </a:r>
            <a:r>
              <a:rPr lang="en-US" sz="2000" dirty="0">
                <a:solidFill>
                  <a:srgbClr val="000000"/>
                </a:solidFill>
                <a:ea typeface="ＭＳ Ｐゴシック" pitchFamily="-108" charset="-128"/>
              </a:rPr>
              <a:t>student action that interrupts regular school or classroom activity.</a:t>
            </a:r>
            <a:endParaRPr lang="en-US" sz="2000" dirty="0">
              <a:solidFill>
                <a:schemeClr val="tx1"/>
              </a:solidFill>
              <a:latin typeface="Times New Roman" pitchFamily="-108" charset="0"/>
              <a:ea typeface="ＭＳ Ｐゴシック" pitchFamily="-108" charset="-128"/>
            </a:endParaRPr>
          </a:p>
        </p:txBody>
      </p:sp>
      <p:sp>
        <p:nvSpPr>
          <p:cNvPr id="8" name="Rectangle 7"/>
          <p:cNvSpPr/>
          <p:nvPr/>
        </p:nvSpPr>
        <p:spPr bwMode="auto">
          <a:xfrm>
            <a:off x="228600" y="3008313"/>
            <a:ext cx="4267200" cy="1447800"/>
          </a:xfrm>
          <a:prstGeom prst="rect">
            <a:avLst/>
          </a:prstGeom>
          <a:ln>
            <a:solidFill>
              <a:schemeClr val="accent1">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US" sz="2000" b="1" dirty="0" smtClean="0">
                <a:solidFill>
                  <a:srgbClr val="000000"/>
                </a:solidFill>
                <a:ea typeface="ＭＳ Ｐゴシック" pitchFamily="-108" charset="-128"/>
              </a:rPr>
              <a:t>Respectful:</a:t>
            </a:r>
          </a:p>
          <a:p>
            <a:pPr>
              <a:defRPr/>
            </a:pPr>
            <a:r>
              <a:rPr lang="en-US" sz="2000" dirty="0" smtClean="0"/>
              <a:t>Compliant and polite behavior in response to adult direction and/or interactions with peers and adults. </a:t>
            </a:r>
            <a:endParaRPr lang="en-US" sz="2000" dirty="0">
              <a:solidFill>
                <a:schemeClr val="tx1"/>
              </a:solidFill>
              <a:latin typeface="Times New Roman" pitchFamily="-108" charset="0"/>
              <a:ea typeface="ＭＳ Ｐゴシック" pitchFamily="-108" charset="-128"/>
            </a:endParaRPr>
          </a:p>
        </p:txBody>
      </p:sp>
    </p:spTree>
    <p:custDataLst>
      <p:tags r:id="rId1"/>
    </p:custDataLst>
  </p:cSld>
  <p:clrMapOvr>
    <a:masterClrMapping/>
  </p:clrMapOvr>
  <p:transition advTm="3262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 1.3 - DBR Standard Form with 3 Standard Behaviors.jpg"/>
          <p:cNvPicPr>
            <a:picLocks noChangeAspect="1"/>
          </p:cNvPicPr>
          <p:nvPr/>
        </p:nvPicPr>
        <p:blipFill>
          <a:blip r:embed="rId2"/>
          <a:stretch>
            <a:fillRect/>
          </a:stretch>
        </p:blipFill>
        <p:spPr>
          <a:xfrm>
            <a:off x="261855" y="1640541"/>
            <a:ext cx="3584004" cy="4638123"/>
          </a:xfrm>
          <a:prstGeom prst="rect">
            <a:avLst/>
          </a:prstGeom>
          <a:ln>
            <a:solidFill>
              <a:schemeClr val="tx1"/>
            </a:solidFill>
          </a:ln>
        </p:spPr>
      </p:pic>
      <p:sp>
        <p:nvSpPr>
          <p:cNvPr id="4" name="Title 3"/>
          <p:cNvSpPr>
            <a:spLocks noGrp="1"/>
          </p:cNvSpPr>
          <p:nvPr>
            <p:ph type="title"/>
          </p:nvPr>
        </p:nvSpPr>
        <p:spPr>
          <a:xfrm>
            <a:off x="498474" y="295835"/>
            <a:ext cx="7556313" cy="1116106"/>
          </a:xfrm>
        </p:spPr>
        <p:txBody>
          <a:bodyPr/>
          <a:lstStyle/>
          <a:p>
            <a:r>
              <a:rPr lang="en-US" dirty="0" smtClean="0"/>
              <a:t>Current Forms: </a:t>
            </a:r>
            <a:r>
              <a:rPr lang="en-US" dirty="0" smtClean="0">
                <a:hlinkClick r:id="rId3"/>
              </a:rPr>
              <a:t>www.directbehaviorratings.com</a:t>
            </a:r>
            <a:r>
              <a:rPr lang="en-US" dirty="0" smtClean="0"/>
              <a:t> </a:t>
            </a:r>
            <a:endParaRPr lang="en-US" dirty="0"/>
          </a:p>
        </p:txBody>
      </p:sp>
      <p:pic>
        <p:nvPicPr>
          <p:cNvPr id="5" name="Picture 3"/>
          <p:cNvPicPr>
            <a:picLocks noChangeAspect="1" noChangeArrowheads="1"/>
          </p:cNvPicPr>
          <p:nvPr/>
        </p:nvPicPr>
        <p:blipFill>
          <a:blip r:embed="rId4"/>
          <a:srcRect/>
          <a:stretch>
            <a:fillRect/>
          </a:stretch>
        </p:blipFill>
        <p:spPr bwMode="auto">
          <a:xfrm>
            <a:off x="5258357" y="1760452"/>
            <a:ext cx="3499538" cy="4518212"/>
          </a:xfrm>
          <a:prstGeom prst="rect">
            <a:avLst/>
          </a:prstGeom>
          <a:noFill/>
          <a:ln w="9525">
            <a:solidFill>
              <a:schemeClr val="tx1"/>
            </a:solidFill>
            <a:miter lim="800000"/>
            <a:headEnd/>
            <a:tailEnd/>
          </a:ln>
          <a:effectLst/>
        </p:spPr>
      </p:pic>
      <p:pic>
        <p:nvPicPr>
          <p:cNvPr id="6" name="Picture 5" descr="V 1.0 DBR Smiley Face Form with Blank Behaviors.jpg"/>
          <p:cNvPicPr>
            <a:picLocks noChangeAspect="1"/>
          </p:cNvPicPr>
          <p:nvPr/>
        </p:nvPicPr>
        <p:blipFill>
          <a:blip r:embed="rId5"/>
          <a:stretch>
            <a:fillRect/>
          </a:stretch>
        </p:blipFill>
        <p:spPr>
          <a:xfrm>
            <a:off x="3125470" y="1640541"/>
            <a:ext cx="3647210" cy="4719918"/>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Purpose:</a:t>
            </a:r>
            <a:endParaRPr lang="en-US" dirty="0"/>
          </a:p>
        </p:txBody>
      </p:sp>
      <p:sp>
        <p:nvSpPr>
          <p:cNvPr id="5" name="Content Placeholder 4"/>
          <p:cNvSpPr>
            <a:spLocks noGrp="1"/>
          </p:cNvSpPr>
          <p:nvPr>
            <p:ph idx="1"/>
          </p:nvPr>
        </p:nvSpPr>
        <p:spPr/>
        <p:txBody>
          <a:bodyPr>
            <a:normAutofit/>
          </a:bodyPr>
          <a:lstStyle/>
          <a:p>
            <a:r>
              <a:rPr lang="en-US" sz="2800" dirty="0" smtClean="0"/>
              <a:t>To introduce Direct Behavior Rating (DBR) as an assessment method for progress monitoring of student behavior</a:t>
            </a:r>
          </a:p>
          <a:p>
            <a:r>
              <a:rPr lang="en-US" sz="2800" dirty="0" smtClean="0"/>
              <a:t>To review options for use of DBR in Tier I assessment purposes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Application of DBR-SIS in Tier I:</a:t>
            </a:r>
            <a:br>
              <a:rPr lang="en-US" dirty="0" smtClean="0"/>
            </a:br>
            <a:r>
              <a:rPr lang="en-US" dirty="0" smtClean="0"/>
              <a:t>Examples and Considerations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Possibilities…</a:t>
            </a:r>
            <a:endParaRPr lang="en-US" dirty="0"/>
          </a:p>
        </p:txBody>
      </p:sp>
      <p:sp>
        <p:nvSpPr>
          <p:cNvPr id="5" name="Content Placeholder 4"/>
          <p:cNvSpPr>
            <a:spLocks noGrp="1"/>
          </p:cNvSpPr>
          <p:nvPr>
            <p:ph idx="1"/>
          </p:nvPr>
        </p:nvSpPr>
        <p:spPr/>
        <p:txBody>
          <a:bodyPr>
            <a:normAutofit/>
          </a:bodyPr>
          <a:lstStyle/>
          <a:p>
            <a:r>
              <a:rPr lang="en-US" sz="3200" dirty="0" smtClean="0"/>
              <a:t>Progress Monitoring Assessment of a “group”</a:t>
            </a:r>
          </a:p>
          <a:p>
            <a:pPr lvl="1"/>
            <a:r>
              <a:rPr lang="en-US" sz="2800" dirty="0" smtClean="0"/>
              <a:t>Small group, </a:t>
            </a:r>
            <a:r>
              <a:rPr lang="en-US" sz="2800" dirty="0" err="1" smtClean="0"/>
              <a:t>classwide</a:t>
            </a:r>
            <a:endParaRPr lang="en-US" sz="2800" dirty="0" smtClean="0"/>
          </a:p>
          <a:p>
            <a:r>
              <a:rPr lang="en-US" sz="3200" dirty="0" smtClean="0"/>
              <a:t>Universal Screening Assessment for Early Identification of Risk</a:t>
            </a:r>
          </a:p>
          <a:p>
            <a:pPr lvl="1"/>
            <a:r>
              <a:rPr lang="en-US" sz="2800" dirty="0" smtClean="0"/>
              <a:t>Individual 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4"/>
            <a:ext cx="7556313" cy="645459"/>
          </a:xfrm>
        </p:spPr>
        <p:txBody>
          <a:bodyPr/>
          <a:lstStyle/>
          <a:p>
            <a:r>
              <a:rPr lang="en-US" sz="2800" dirty="0" smtClean="0"/>
              <a:t>Case Study Example: </a:t>
            </a:r>
            <a:r>
              <a:rPr lang="en-US" sz="2800" dirty="0" err="1" smtClean="0"/>
              <a:t>Classwide</a:t>
            </a:r>
            <a:r>
              <a:rPr lang="en-US" sz="2800" dirty="0" smtClean="0"/>
              <a:t> Assessment</a:t>
            </a:r>
            <a:endParaRPr lang="en-US" sz="2800" dirty="0"/>
          </a:p>
        </p:txBody>
      </p:sp>
      <p:sp>
        <p:nvSpPr>
          <p:cNvPr id="10" name="Content Placeholder 9"/>
          <p:cNvSpPr>
            <a:spLocks noGrp="1"/>
          </p:cNvSpPr>
          <p:nvPr>
            <p:ph sz="half" idx="1"/>
          </p:nvPr>
        </p:nvSpPr>
        <p:spPr>
          <a:xfrm>
            <a:off x="443753" y="1344706"/>
            <a:ext cx="4329952" cy="4781457"/>
          </a:xfrm>
          <a:noFill/>
          <a:ln>
            <a:solidFill>
              <a:schemeClr val="accent1"/>
            </a:solidFill>
          </a:ln>
        </p:spPr>
        <p:txBody>
          <a:bodyPr>
            <a:normAutofit lnSpcReduction="10000"/>
          </a:bodyPr>
          <a:lstStyle/>
          <a:p>
            <a:pPr marL="0" indent="0">
              <a:buNone/>
            </a:pPr>
            <a:r>
              <a:rPr lang="en-US" b="1" dirty="0" smtClean="0"/>
              <a:t>Riley-Tillman, </a:t>
            </a:r>
            <a:r>
              <a:rPr lang="en-US" b="1" dirty="0" err="1" smtClean="0"/>
              <a:t>Methe</a:t>
            </a:r>
            <a:r>
              <a:rPr lang="en-US" b="1" dirty="0" smtClean="0"/>
              <a:t>, &amp; </a:t>
            </a:r>
            <a:r>
              <a:rPr lang="en-US" b="1" dirty="0" err="1" smtClean="0"/>
              <a:t>Weegar</a:t>
            </a:r>
            <a:r>
              <a:rPr lang="en-US" b="1" dirty="0" smtClean="0"/>
              <a:t> (2009)</a:t>
            </a:r>
          </a:p>
          <a:p>
            <a:r>
              <a:rPr lang="en-US" u="sng" dirty="0" smtClean="0"/>
              <a:t>Sample</a:t>
            </a:r>
            <a:r>
              <a:rPr lang="en-US" dirty="0" smtClean="0"/>
              <a:t>: First grade classroom with 14 students</a:t>
            </a:r>
          </a:p>
          <a:p>
            <a:r>
              <a:rPr lang="en-US" u="sng" dirty="0" smtClean="0"/>
              <a:t>Design</a:t>
            </a:r>
            <a:r>
              <a:rPr lang="en-US" dirty="0" smtClean="0"/>
              <a:t>:  B-A-B-A</a:t>
            </a:r>
          </a:p>
          <a:p>
            <a:r>
              <a:rPr lang="en-US" u="sng" dirty="0" smtClean="0"/>
              <a:t>Intervention</a:t>
            </a:r>
            <a:r>
              <a:rPr lang="en-US" dirty="0" smtClean="0"/>
              <a:t>: modeling and prompting of silent reading</a:t>
            </a:r>
          </a:p>
          <a:p>
            <a:r>
              <a:rPr lang="en-US" u="sng" dirty="0" smtClean="0"/>
              <a:t>Measures</a:t>
            </a:r>
            <a:r>
              <a:rPr lang="en-US" dirty="0" smtClean="0"/>
              <a:t>: researcher-completed SDO, teacher-completed DBR-SIS </a:t>
            </a:r>
          </a:p>
          <a:p>
            <a:r>
              <a:rPr lang="en-US" u="sng" dirty="0" smtClean="0"/>
              <a:t>Conclusion</a:t>
            </a:r>
            <a:r>
              <a:rPr lang="en-US" dirty="0" smtClean="0"/>
              <a:t>: DBR data can be sensitive to classroom-level intervention effects, maps closely to resource-intensive SDO</a:t>
            </a:r>
          </a:p>
          <a:p>
            <a:endParaRPr lang="en-US" dirty="0"/>
          </a:p>
        </p:txBody>
      </p:sp>
      <p:pic>
        <p:nvPicPr>
          <p:cNvPr id="11" name="Content Placeholder 7" descr="AEI333879 - Riley-Tillman_Page_4.jpg"/>
          <p:cNvPicPr>
            <a:picLocks noGrp="1" noChangeAspect="1"/>
          </p:cNvPicPr>
          <p:nvPr>
            <p:ph sz="half" idx="1"/>
          </p:nvPr>
        </p:nvPicPr>
        <p:blipFill>
          <a:blip r:embed="rId2"/>
          <a:srcRect l="51306" t="9189" r="7159" b="63406"/>
          <a:stretch>
            <a:fillRect/>
          </a:stretch>
        </p:blipFill>
        <p:spPr>
          <a:xfrm>
            <a:off x="4908117" y="1763331"/>
            <a:ext cx="3843462" cy="3292607"/>
          </a:xfrm>
          <a:ln>
            <a:solidFill>
              <a:schemeClr val="accent1"/>
            </a:solidFill>
          </a:ln>
        </p:spPr>
      </p:pic>
      <p:graphicFrame>
        <p:nvGraphicFramePr>
          <p:cNvPr id="13" name="Table 12"/>
          <p:cNvGraphicFramePr>
            <a:graphicFrameLocks noGrp="1"/>
          </p:cNvGraphicFramePr>
          <p:nvPr/>
        </p:nvGraphicFramePr>
        <p:xfrm>
          <a:off x="4867775" y="5190408"/>
          <a:ext cx="3843462" cy="981456"/>
        </p:xfrm>
        <a:graphic>
          <a:graphicData uri="http://schemas.openxmlformats.org/drawingml/2006/table">
            <a:tbl>
              <a:tblPr/>
              <a:tblGrid>
                <a:gridCol w="742528"/>
                <a:gridCol w="798538"/>
                <a:gridCol w="815068"/>
                <a:gridCol w="815068"/>
                <a:gridCol w="672260"/>
              </a:tblGrid>
              <a:tr h="223854">
                <a:tc rowSpan="2">
                  <a:txBody>
                    <a:bodyPr/>
                    <a:lstStyle/>
                    <a:p>
                      <a:pPr marL="0" marR="0" algn="ctr">
                        <a:lnSpc>
                          <a:spcPct val="115000"/>
                        </a:lnSpc>
                        <a:spcBef>
                          <a:spcPts val="0"/>
                        </a:spcBef>
                        <a:spcAft>
                          <a:spcPts val="0"/>
                        </a:spcAft>
                      </a:pPr>
                      <a:endParaRPr lang="en-US" sz="1200" b="1" dirty="0">
                        <a:solidFill>
                          <a:schemeClr val="bg1"/>
                        </a:solidFill>
                        <a:latin typeface="Rockwell" pitchFamily="18" charset="0"/>
                        <a:ea typeface="Calibri"/>
                        <a:cs typeface="Times New Roman"/>
                      </a:endParaRPr>
                    </a:p>
                  </a:txBody>
                  <a:tcPr marL="66134" marR="66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4">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Phase Mean</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marL="0" marR="0" algn="l">
                        <a:lnSpc>
                          <a:spcPct val="115000"/>
                        </a:lnSpc>
                        <a:spcBef>
                          <a:spcPts val="0"/>
                        </a:spcBef>
                        <a:spcAft>
                          <a:spcPts val="0"/>
                        </a:spcAft>
                      </a:pPr>
                      <a:endParaRPr lang="en-US" sz="18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r>
              <a:tr h="223854">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B1</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A1</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B2</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A2</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23854">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DBR</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72</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45</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63</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42</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223854">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SDO</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68</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49</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61</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50</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 calcmode="lin" valueType="num">
                                      <p:cBhvr additive="base">
                                        <p:cTn id="4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Example: Early Identification and Monitoring using “Local” Norms </a:t>
            </a:r>
            <a:endParaRPr lang="en-US" sz="3200" dirty="0"/>
          </a:p>
        </p:txBody>
      </p:sp>
      <p:graphicFrame>
        <p:nvGraphicFramePr>
          <p:cNvPr id="9" name="Table 8"/>
          <p:cNvGraphicFramePr>
            <a:graphicFrameLocks noGrp="1"/>
          </p:cNvGraphicFramePr>
          <p:nvPr/>
        </p:nvGraphicFramePr>
        <p:xfrm>
          <a:off x="4357823" y="1663235"/>
          <a:ext cx="4463447" cy="1472184"/>
        </p:xfrm>
        <a:graphic>
          <a:graphicData uri="http://schemas.openxmlformats.org/drawingml/2006/table">
            <a:tbl>
              <a:tblPr/>
              <a:tblGrid>
                <a:gridCol w="1251355"/>
                <a:gridCol w="773881"/>
                <a:gridCol w="1116673"/>
                <a:gridCol w="1321538"/>
              </a:tblGrid>
              <a:tr h="223854">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Target</a:t>
                      </a:r>
                      <a:r>
                        <a:rPr lang="en-US" sz="1400" b="1" baseline="0" dirty="0" smtClean="0">
                          <a:solidFill>
                            <a:schemeClr val="bg1"/>
                          </a:solidFill>
                          <a:latin typeface="Rockwell" pitchFamily="18" charset="0"/>
                          <a:ea typeface="Calibri"/>
                          <a:cs typeface="Times New Roman"/>
                        </a:rPr>
                        <a:t> Behavior</a:t>
                      </a:r>
                      <a:endParaRPr lang="en-US" sz="1400" b="1" dirty="0">
                        <a:solidFill>
                          <a:schemeClr val="bg1"/>
                        </a:solidFill>
                        <a:latin typeface="Rockwell" pitchFamily="18" charset="0"/>
                        <a:ea typeface="Calibri"/>
                        <a:cs typeface="Times New Roman"/>
                      </a:endParaRPr>
                    </a:p>
                  </a:txBody>
                  <a:tcPr marL="66134" marR="66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Rating</a:t>
                      </a:r>
                      <a:r>
                        <a:rPr lang="en-US" sz="1400" b="1" baseline="0" dirty="0" smtClean="0">
                          <a:solidFill>
                            <a:schemeClr val="bg1"/>
                          </a:solidFill>
                          <a:latin typeface="Rockwell" pitchFamily="18" charset="0"/>
                          <a:ea typeface="Calibri"/>
                          <a:cs typeface="Times New Roman"/>
                        </a:rPr>
                        <a:t> Time</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FALL</a:t>
                      </a:r>
                    </a:p>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M (SD)</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SPRING</a:t>
                      </a:r>
                    </a:p>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M (SD)</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23854">
                <a:tc rowSpan="2">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Academic Engagement</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AM</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8.72 (1.31)</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9.40 (0.63)</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223854">
                <a:tc vMerge="1">
                  <a:txBody>
                    <a:bodyPr/>
                    <a:lstStyle/>
                    <a:p>
                      <a:pPr marL="0" marR="0" algn="ctr">
                        <a:lnSpc>
                          <a:spcPct val="115000"/>
                        </a:lnSpc>
                        <a:spcBef>
                          <a:spcPts val="0"/>
                        </a:spcBef>
                        <a:spcAft>
                          <a:spcPts val="0"/>
                        </a:spcAft>
                      </a:pPr>
                      <a:endParaRPr lang="en-US" sz="1400" dirty="0">
                        <a:latin typeface="Rockwell" pitchFamily="18" charset="0"/>
                        <a:ea typeface="Calibri"/>
                        <a:cs typeface="Times New Roman"/>
                      </a:endParaRPr>
                    </a:p>
                  </a:txBody>
                  <a:tcPr marL="66134" marR="66134" marT="0" marB="0">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PM</a:t>
                      </a:r>
                      <a:endParaRPr lang="en-US" sz="1400" dirty="0">
                        <a:latin typeface="Rockwell" pitchFamily="18" charset="0"/>
                        <a:ea typeface="Calibri"/>
                        <a:cs typeface="Times New Roman"/>
                      </a:endParaRPr>
                    </a:p>
                  </a:txBody>
                  <a:tcPr marL="66134" marR="66134" marT="0" marB="0">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8.25 (2.03)</a:t>
                      </a:r>
                      <a:endParaRPr lang="en-US" sz="1400" dirty="0">
                        <a:latin typeface="Rockwell" pitchFamily="18" charset="0"/>
                        <a:ea typeface="Calibri"/>
                        <a:cs typeface="Times New Roman"/>
                      </a:endParaRPr>
                    </a:p>
                  </a:txBody>
                  <a:tcPr marL="66134" marR="66134" marT="0" marB="0">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9.37  (0.88)</a:t>
                      </a:r>
                      <a:endParaRPr lang="en-US" sz="1400" dirty="0">
                        <a:latin typeface="Rockwell" pitchFamily="18" charset="0"/>
                        <a:ea typeface="Calibri"/>
                        <a:cs typeface="Times New Roman"/>
                      </a:endParaRPr>
                    </a:p>
                  </a:txBody>
                  <a:tcPr marL="66134" marR="66134" marT="0" marB="0">
                    <a:lnL>
                      <a:noFill/>
                    </a:lnL>
                    <a:lnR>
                      <a:noFill/>
                    </a:lnR>
                    <a:lnT w="12700" cap="flat" cmpd="sng" algn="ctr">
                      <a:noFill/>
                      <a:prstDash val="solid"/>
                      <a:round/>
                      <a:headEnd type="none" w="med" len="med"/>
                      <a:tailEnd type="none" w="med" len="med"/>
                    </a:lnT>
                    <a:lnB>
                      <a:noFill/>
                    </a:lnB>
                    <a:solidFill>
                      <a:schemeClr val="bg1">
                        <a:lumMod val="85000"/>
                      </a:schemeClr>
                    </a:solidFill>
                  </a:tcPr>
                </a:tc>
              </a:tr>
              <a:tr h="223854">
                <a:tc rowSpan="2">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Disruptive Behavior</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AM</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1.30</a:t>
                      </a:r>
                      <a:r>
                        <a:rPr lang="en-US" sz="1400" baseline="0" dirty="0" smtClean="0">
                          <a:latin typeface="Rockwell" pitchFamily="18" charset="0"/>
                          <a:ea typeface="Calibri"/>
                          <a:cs typeface="Times New Roman"/>
                        </a:rPr>
                        <a:t> (1.47)</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0.60</a:t>
                      </a:r>
                      <a:r>
                        <a:rPr lang="en-US" sz="1400" baseline="0" dirty="0" smtClean="0">
                          <a:latin typeface="Rockwell" pitchFamily="18" charset="0"/>
                          <a:ea typeface="Calibri"/>
                          <a:cs typeface="Times New Roman"/>
                        </a:rPr>
                        <a:t> (0.62)</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r>
              <a:tr h="223854">
                <a:tc vMerge="1">
                  <a:txBody>
                    <a:bodyPr/>
                    <a:lstStyle/>
                    <a:p>
                      <a:pPr marL="0" marR="0" algn="ctr">
                        <a:lnSpc>
                          <a:spcPct val="115000"/>
                        </a:lnSpc>
                        <a:spcBef>
                          <a:spcPts val="0"/>
                        </a:spcBef>
                        <a:spcAft>
                          <a:spcPts val="0"/>
                        </a:spcAft>
                      </a:pP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PM</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1.61 (2.08)</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0.42 (0.52)</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r>
            </a:tbl>
          </a:graphicData>
        </a:graphic>
      </p:graphicFrame>
      <p:pic>
        <p:nvPicPr>
          <p:cNvPr id="17" name="Content Placeholder 16" descr="Pages from AEI333547 - Colchester-2.jpg"/>
          <p:cNvPicPr>
            <a:picLocks noGrp="1" noChangeAspect="1"/>
          </p:cNvPicPr>
          <p:nvPr>
            <p:ph sz="half" idx="1"/>
          </p:nvPr>
        </p:nvPicPr>
        <p:blipFill>
          <a:blip r:embed="rId2"/>
          <a:srcRect l="17900" t="30331" r="17900" b="34007"/>
          <a:stretch>
            <a:fillRect/>
          </a:stretch>
        </p:blipFill>
        <p:spPr>
          <a:xfrm>
            <a:off x="4425057" y="3256442"/>
            <a:ext cx="4266755" cy="3077124"/>
          </a:xfrm>
          <a:ln>
            <a:solidFill>
              <a:schemeClr val="accent1"/>
            </a:solidFill>
          </a:ln>
        </p:spPr>
      </p:pic>
      <p:sp>
        <p:nvSpPr>
          <p:cNvPr id="22" name="Content Placeholder 20"/>
          <p:cNvSpPr>
            <a:spLocks noGrp="1"/>
          </p:cNvSpPr>
          <p:nvPr>
            <p:ph sz="half" idx="2"/>
          </p:nvPr>
        </p:nvSpPr>
        <p:spPr>
          <a:xfrm>
            <a:off x="325419" y="1600200"/>
            <a:ext cx="3951721" cy="4499069"/>
          </a:xfrm>
          <a:ln>
            <a:solidFill>
              <a:schemeClr val="accent1"/>
            </a:solidFill>
          </a:ln>
        </p:spPr>
        <p:txBody>
          <a:bodyPr>
            <a:normAutofit fontScale="92500" lnSpcReduction="10000"/>
          </a:bodyPr>
          <a:lstStyle/>
          <a:p>
            <a:pPr marL="0" indent="0">
              <a:buNone/>
            </a:pPr>
            <a:r>
              <a:rPr lang="en-US" sz="1900" b="1" dirty="0" smtClean="0"/>
              <a:t>Chafouleas, Kilgus, &amp; Hernandez (2009)</a:t>
            </a:r>
          </a:p>
          <a:p>
            <a:r>
              <a:rPr lang="en-US" u="sng" dirty="0" smtClean="0"/>
              <a:t>Sample</a:t>
            </a:r>
            <a:r>
              <a:rPr lang="en-US" dirty="0" smtClean="0"/>
              <a:t>: full day K inclusive classroom, 2 teachers and 22 students</a:t>
            </a:r>
          </a:p>
          <a:p>
            <a:r>
              <a:rPr lang="en-US" u="sng" dirty="0" smtClean="0"/>
              <a:t>Measures</a:t>
            </a:r>
            <a:r>
              <a:rPr lang="en-US" dirty="0" smtClean="0"/>
              <a:t>: teacher-completed DBR-SIS following am and pm over Nov-March for ALL students</a:t>
            </a:r>
          </a:p>
          <a:p>
            <a:r>
              <a:rPr lang="en-US" u="sng" dirty="0" smtClean="0"/>
              <a:t>Conclusion</a:t>
            </a:r>
            <a:r>
              <a:rPr lang="en-US" dirty="0" smtClean="0"/>
              <a:t>: “Local” cut-score comparisons can be useful in examining individual student performance.  Periodic re-assessment of all may be needed to re-confirm appropriate comparison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 calcmode="lin" valueType="num">
                                      <p:cBhvr additive="base">
                                        <p:cTn id="3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Early Identification using “Cut-Points”</a:t>
            </a:r>
            <a:endParaRPr lang="en-US" dirty="0"/>
          </a:p>
        </p:txBody>
      </p:sp>
      <p:sp>
        <p:nvSpPr>
          <p:cNvPr id="16" name="Content Placeholder 15"/>
          <p:cNvSpPr>
            <a:spLocks noGrp="1"/>
          </p:cNvSpPr>
          <p:nvPr>
            <p:ph sz="half" idx="1"/>
          </p:nvPr>
        </p:nvSpPr>
        <p:spPr>
          <a:xfrm>
            <a:off x="498518" y="1600200"/>
            <a:ext cx="3657600" cy="4525963"/>
          </a:xfrm>
          <a:ln>
            <a:solidFill>
              <a:schemeClr val="accent1"/>
            </a:solidFill>
          </a:ln>
        </p:spPr>
        <p:txBody>
          <a:bodyPr>
            <a:normAutofit fontScale="70000" lnSpcReduction="20000"/>
          </a:bodyPr>
          <a:lstStyle/>
          <a:p>
            <a:pPr marL="0" indent="0">
              <a:buNone/>
            </a:pPr>
            <a:r>
              <a:rPr lang="en-US" sz="2600" b="1" dirty="0" smtClean="0"/>
              <a:t>Kilgus, Chafouleas, Riley-Tillman, &amp; Welsh (in prep)</a:t>
            </a:r>
          </a:p>
          <a:p>
            <a:pPr>
              <a:spcBef>
                <a:spcPts val="1000"/>
              </a:spcBef>
            </a:pPr>
            <a:r>
              <a:rPr lang="en-US" u="sng" dirty="0" smtClean="0"/>
              <a:t>Purpose: </a:t>
            </a:r>
            <a:r>
              <a:rPr lang="en-US" dirty="0" smtClean="0"/>
              <a:t>To evaluate the diagnostic accuracy of all possible DBR-SIS  (Disruptive Behavior, Academic Engagement, Compliance)</a:t>
            </a:r>
            <a:endParaRPr lang="en-US" u="sng" dirty="0" smtClean="0"/>
          </a:p>
          <a:p>
            <a:pPr>
              <a:spcBef>
                <a:spcPts val="1000"/>
              </a:spcBef>
            </a:pPr>
            <a:r>
              <a:rPr lang="en-US" u="sng" dirty="0" smtClean="0"/>
              <a:t>Sample</a:t>
            </a:r>
            <a:r>
              <a:rPr lang="en-US" dirty="0" smtClean="0"/>
              <a:t>: Second grade teachers and randomly selected students in their classrooms</a:t>
            </a:r>
          </a:p>
          <a:p>
            <a:pPr>
              <a:spcBef>
                <a:spcPts val="1000"/>
              </a:spcBef>
            </a:pPr>
            <a:r>
              <a:rPr lang="en-US" u="sng" dirty="0" smtClean="0"/>
              <a:t>Measures</a:t>
            </a:r>
            <a:r>
              <a:rPr lang="en-US" dirty="0" smtClean="0"/>
              <a:t>: teacher-completed DBR-SIS following am and pm over 1 week, BESS and </a:t>
            </a:r>
            <a:r>
              <a:rPr lang="en-US" dirty="0" err="1" smtClean="0"/>
              <a:t>SSiS</a:t>
            </a:r>
            <a:r>
              <a:rPr lang="en-US" dirty="0" smtClean="0"/>
              <a:t> Performance Screener</a:t>
            </a:r>
          </a:p>
          <a:p>
            <a:pPr>
              <a:spcBef>
                <a:spcPts val="1000"/>
              </a:spcBef>
            </a:pPr>
            <a:r>
              <a:rPr lang="en-US" u="sng" dirty="0" smtClean="0"/>
              <a:t>Analyses</a:t>
            </a:r>
            <a:r>
              <a:rPr lang="en-US" dirty="0" smtClean="0"/>
              <a:t>: Diagnostic accuracy statistics </a:t>
            </a:r>
          </a:p>
          <a:p>
            <a:pPr>
              <a:spcBef>
                <a:spcPts val="1000"/>
              </a:spcBef>
            </a:pPr>
            <a:r>
              <a:rPr lang="en-US" u="sng" dirty="0" smtClean="0"/>
              <a:t>Conclusion</a:t>
            </a:r>
            <a:r>
              <a:rPr lang="en-US" dirty="0" smtClean="0"/>
              <a:t>: DBR may provide efficient initial identification of potential risk, but may need to be confirmed through complementary measures. Findings suggest interpretation of DBR-SIS “cut-score” may be highly dependent on what is considered to be a “true” indicator of school-based behavioral difficulty. </a:t>
            </a:r>
          </a:p>
          <a:p>
            <a:pPr>
              <a:spcBef>
                <a:spcPts val="1000"/>
              </a:spcBef>
              <a:buNone/>
            </a:pPr>
            <a:endParaRPr lang="en-US" dirty="0" smtClean="0"/>
          </a:p>
          <a:p>
            <a:pPr>
              <a:buNone/>
            </a:pPr>
            <a:endParaRPr lang="en-US" dirty="0"/>
          </a:p>
        </p:txBody>
      </p:sp>
      <p:pic>
        <p:nvPicPr>
          <p:cNvPr id="9" name="Picture 8" descr="APA 2009 Poster - Screening 1 - spk 7-21-09 - smc 7-21-09 - FINAL.jpg"/>
          <p:cNvPicPr>
            <a:picLocks noChangeAspect="1"/>
          </p:cNvPicPr>
          <p:nvPr/>
        </p:nvPicPr>
        <p:blipFill>
          <a:blip r:embed="rId2"/>
          <a:srcRect l="35996" t="63735" r="49727" b="18647"/>
          <a:stretch>
            <a:fillRect/>
          </a:stretch>
        </p:blipFill>
        <p:spPr>
          <a:xfrm>
            <a:off x="4402216" y="4137939"/>
            <a:ext cx="3652571" cy="2330643"/>
          </a:xfrm>
          <a:prstGeom prst="rect">
            <a:avLst/>
          </a:prstGeom>
        </p:spPr>
      </p:pic>
      <p:pic>
        <p:nvPicPr>
          <p:cNvPr id="12" name="Picture 47" descr="Picture 1.png"/>
          <p:cNvPicPr>
            <a:picLocks noGrp="1" noChangeAspect="1"/>
          </p:cNvPicPr>
          <p:nvPr>
            <p:ph sz="half" idx="1"/>
          </p:nvPr>
        </p:nvPicPr>
        <p:blipFill>
          <a:blip r:embed="rId3" cstate="print"/>
          <a:srcRect t="22044" b="7348"/>
          <a:stretch>
            <a:fillRect/>
          </a:stretch>
        </p:blipFill>
        <p:spPr bwMode="auto">
          <a:xfrm>
            <a:off x="7166643" y="5098904"/>
            <a:ext cx="1345984" cy="684839"/>
          </a:xfrm>
          <a:prstGeom prst="rect">
            <a:avLst/>
          </a:prstGeom>
          <a:noFill/>
          <a:ln w="9525">
            <a:solidFill>
              <a:schemeClr val="accent1"/>
            </a:solidFill>
            <a:miter lim="800000"/>
            <a:headEnd/>
            <a:tailEnd/>
          </a:ln>
        </p:spPr>
      </p:pic>
      <p:graphicFrame>
        <p:nvGraphicFramePr>
          <p:cNvPr id="15" name="Table 14"/>
          <p:cNvGraphicFramePr>
            <a:graphicFrameLocks noGrp="1"/>
          </p:cNvGraphicFramePr>
          <p:nvPr/>
        </p:nvGraphicFramePr>
        <p:xfrm>
          <a:off x="4319086" y="1092376"/>
          <a:ext cx="4463446" cy="3084576"/>
        </p:xfrm>
        <a:graphic>
          <a:graphicData uri="http://schemas.openxmlformats.org/drawingml/2006/table">
            <a:tbl>
              <a:tblPr/>
              <a:tblGrid>
                <a:gridCol w="1176077"/>
                <a:gridCol w="651163"/>
                <a:gridCol w="637309"/>
                <a:gridCol w="651164"/>
                <a:gridCol w="678873"/>
                <a:gridCol w="668860"/>
              </a:tblGrid>
              <a:tr h="223854">
                <a:tc gridSpan="6">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Example DBR-SIS</a:t>
                      </a:r>
                      <a:r>
                        <a:rPr lang="en-US" sz="1400" b="1" baseline="0" dirty="0" smtClean="0">
                          <a:solidFill>
                            <a:schemeClr val="bg1"/>
                          </a:solidFill>
                          <a:latin typeface="Rockwell" pitchFamily="18" charset="0"/>
                          <a:ea typeface="Calibri"/>
                          <a:cs typeface="Times New Roman"/>
                        </a:rPr>
                        <a:t>  with BESS Criterion</a:t>
                      </a:r>
                    </a:p>
                    <a:p>
                      <a:pPr marL="0" marR="0" algn="ctr">
                        <a:lnSpc>
                          <a:spcPct val="115000"/>
                        </a:lnSpc>
                        <a:spcBef>
                          <a:spcPts val="0"/>
                        </a:spcBef>
                        <a:spcAft>
                          <a:spcPts val="0"/>
                        </a:spcAft>
                      </a:pPr>
                      <a:endParaRPr lang="en-US" sz="800" b="1" dirty="0">
                        <a:solidFill>
                          <a:schemeClr val="bg1"/>
                        </a:solidFill>
                        <a:latin typeface="Rockwell" pitchFamily="18" charset="0"/>
                        <a:ea typeface="Calibri"/>
                        <a:cs typeface="Times New Roman"/>
                      </a:endParaRPr>
                    </a:p>
                  </a:txBody>
                  <a:tcPr marL="66134" marR="66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15000"/>
                        </a:lnSpc>
                        <a:spcBef>
                          <a:spcPts val="0"/>
                        </a:spcBef>
                        <a:spcAft>
                          <a:spcPts val="0"/>
                        </a:spcAft>
                      </a:pP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15000"/>
                        </a:lnSpc>
                        <a:spcBef>
                          <a:spcPts val="0"/>
                        </a:spcBef>
                        <a:spcAft>
                          <a:spcPts val="0"/>
                        </a:spcAft>
                      </a:pP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15000"/>
                        </a:lnSpc>
                        <a:spcBef>
                          <a:spcPts val="0"/>
                        </a:spcBef>
                        <a:spcAft>
                          <a:spcPts val="0"/>
                        </a:spcAft>
                      </a:pP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15000"/>
                        </a:lnSpc>
                        <a:spcBef>
                          <a:spcPts val="0"/>
                        </a:spcBef>
                        <a:spcAft>
                          <a:spcPts val="0"/>
                        </a:spcAft>
                      </a:pP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15000"/>
                        </a:lnSpc>
                        <a:spcBef>
                          <a:spcPts val="0"/>
                        </a:spcBef>
                        <a:spcAft>
                          <a:spcPts val="0"/>
                        </a:spcAft>
                      </a:pP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23854">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Target</a:t>
                      </a:r>
                      <a:r>
                        <a:rPr lang="en-US" sz="1400" b="1" baseline="0" dirty="0" smtClean="0">
                          <a:solidFill>
                            <a:schemeClr val="bg1"/>
                          </a:solidFill>
                          <a:latin typeface="Rockwell" pitchFamily="18" charset="0"/>
                          <a:ea typeface="Calibri"/>
                          <a:cs typeface="Times New Roman"/>
                        </a:rPr>
                        <a:t> Behavior</a:t>
                      </a:r>
                      <a:endParaRPr lang="en-US" sz="1400" b="1" dirty="0">
                        <a:solidFill>
                          <a:schemeClr val="bg1"/>
                        </a:solidFill>
                        <a:latin typeface="Rockwell" pitchFamily="18" charset="0"/>
                        <a:ea typeface="Calibri"/>
                        <a:cs typeface="Times New Roman"/>
                      </a:endParaRPr>
                    </a:p>
                  </a:txBody>
                  <a:tcPr marL="66134" marR="66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Cut Score</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SS</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SP</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PPP</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smtClean="0">
                          <a:solidFill>
                            <a:schemeClr val="bg1"/>
                          </a:solidFill>
                          <a:latin typeface="Rockwell" pitchFamily="18" charset="0"/>
                          <a:ea typeface="Calibri"/>
                          <a:cs typeface="Times New Roman"/>
                        </a:rPr>
                        <a:t>NPP</a:t>
                      </a:r>
                      <a:endParaRPr lang="en-US" sz="1400" b="1" dirty="0">
                        <a:solidFill>
                          <a:schemeClr val="bg1"/>
                        </a:solidFill>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23854">
                <a:tc>
                  <a:txBody>
                    <a:bodyPr/>
                    <a:lstStyle/>
                    <a:p>
                      <a:pPr marL="0" marR="0" algn="ctr">
                        <a:lnSpc>
                          <a:spcPct val="115000"/>
                        </a:lnSpc>
                        <a:spcBef>
                          <a:spcPts val="0"/>
                        </a:spcBef>
                        <a:spcAft>
                          <a:spcPts val="0"/>
                        </a:spcAft>
                      </a:pPr>
                      <a:endParaRPr lang="en-US" sz="1400" dirty="0" smtClean="0">
                        <a:latin typeface="Rockwell" pitchFamily="18" charset="0"/>
                        <a:ea typeface="Calibri"/>
                        <a:cs typeface="Times New Roman"/>
                      </a:endParaRPr>
                    </a:p>
                    <a:p>
                      <a:pPr marL="0" marR="0" algn="ctr">
                        <a:lnSpc>
                          <a:spcPct val="115000"/>
                        </a:lnSpc>
                        <a:spcBef>
                          <a:spcPts val="0"/>
                        </a:spcBef>
                        <a:spcAft>
                          <a:spcPts val="0"/>
                        </a:spcAft>
                      </a:pPr>
                      <a:r>
                        <a:rPr lang="en-US" sz="1400" dirty="0" smtClean="0">
                          <a:latin typeface="Rockwell" pitchFamily="18" charset="0"/>
                          <a:ea typeface="Calibri"/>
                          <a:cs typeface="Times New Roman"/>
                        </a:rPr>
                        <a:t>Disruptive</a:t>
                      </a:r>
                      <a:r>
                        <a:rPr lang="en-US" sz="1400" baseline="0" dirty="0" smtClean="0">
                          <a:latin typeface="Rockwell" pitchFamily="18" charset="0"/>
                          <a:ea typeface="Calibri"/>
                          <a:cs typeface="Times New Roman"/>
                        </a:rPr>
                        <a:t> Behavior</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1.210</a:t>
                      </a:r>
                    </a:p>
                    <a:p>
                      <a:pPr marL="0" marR="0" algn="ctr">
                        <a:lnSpc>
                          <a:spcPct val="115000"/>
                        </a:lnSpc>
                        <a:spcBef>
                          <a:spcPts val="0"/>
                        </a:spcBef>
                        <a:spcAft>
                          <a:spcPts val="0"/>
                        </a:spcAft>
                      </a:pPr>
                      <a:r>
                        <a:rPr lang="en-US" sz="1400" dirty="0" smtClean="0">
                          <a:latin typeface="Rockwell" pitchFamily="18" charset="0"/>
                          <a:ea typeface="Calibri"/>
                          <a:cs typeface="Times New Roman"/>
                        </a:rPr>
                        <a:t>1.530</a:t>
                      </a:r>
                    </a:p>
                    <a:p>
                      <a:pPr marL="0" marR="0" algn="ctr">
                        <a:lnSpc>
                          <a:spcPct val="115000"/>
                        </a:lnSpc>
                        <a:spcBef>
                          <a:spcPts val="0"/>
                        </a:spcBef>
                        <a:spcAft>
                          <a:spcPts val="0"/>
                        </a:spcAft>
                      </a:pPr>
                      <a:r>
                        <a:rPr lang="en-US" sz="1400" dirty="0" smtClean="0">
                          <a:latin typeface="Rockwell" pitchFamily="18" charset="0"/>
                          <a:ea typeface="Calibri"/>
                          <a:cs typeface="Times New Roman"/>
                        </a:rPr>
                        <a:t>1.580</a:t>
                      </a:r>
                    </a:p>
                    <a:p>
                      <a:pPr marL="0" marR="0" algn="ctr">
                        <a:lnSpc>
                          <a:spcPct val="115000"/>
                        </a:lnSpc>
                        <a:spcBef>
                          <a:spcPts val="0"/>
                        </a:spcBef>
                        <a:spcAft>
                          <a:spcPts val="0"/>
                        </a:spcAft>
                      </a:pPr>
                      <a:r>
                        <a:rPr lang="en-US" sz="1400" dirty="0" smtClean="0">
                          <a:latin typeface="Rockwell" pitchFamily="18" charset="0"/>
                          <a:ea typeface="Calibri"/>
                          <a:cs typeface="Times New Roman"/>
                        </a:rPr>
                        <a:t>1.845</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.917</a:t>
                      </a:r>
                    </a:p>
                    <a:p>
                      <a:pPr marL="0" marR="0" algn="ctr">
                        <a:lnSpc>
                          <a:spcPct val="115000"/>
                        </a:lnSpc>
                        <a:spcBef>
                          <a:spcPts val="0"/>
                        </a:spcBef>
                        <a:spcAft>
                          <a:spcPts val="0"/>
                        </a:spcAft>
                      </a:pPr>
                      <a:r>
                        <a:rPr lang="en-US" sz="1400" dirty="0" smtClean="0">
                          <a:latin typeface="Rockwell" pitchFamily="18" charset="0"/>
                          <a:ea typeface="Calibri"/>
                          <a:cs typeface="Times New Roman"/>
                        </a:rPr>
                        <a:t>.875</a:t>
                      </a:r>
                    </a:p>
                    <a:p>
                      <a:pPr marL="0" marR="0" algn="ctr">
                        <a:lnSpc>
                          <a:spcPct val="115000"/>
                        </a:lnSpc>
                        <a:spcBef>
                          <a:spcPts val="0"/>
                        </a:spcBef>
                        <a:spcAft>
                          <a:spcPts val="0"/>
                        </a:spcAft>
                      </a:pPr>
                      <a:r>
                        <a:rPr lang="en-US" sz="1400" dirty="0" smtClean="0">
                          <a:latin typeface="Rockwell" pitchFamily="18" charset="0"/>
                          <a:ea typeface="Calibri"/>
                          <a:cs typeface="Times New Roman"/>
                        </a:rPr>
                        <a:t>.833</a:t>
                      </a:r>
                    </a:p>
                    <a:p>
                      <a:pPr marL="0" marR="0" algn="ctr">
                        <a:lnSpc>
                          <a:spcPct val="115000"/>
                        </a:lnSpc>
                        <a:spcBef>
                          <a:spcPts val="0"/>
                        </a:spcBef>
                        <a:spcAft>
                          <a:spcPts val="0"/>
                        </a:spcAft>
                      </a:pPr>
                      <a:r>
                        <a:rPr lang="en-US" sz="1400" dirty="0" smtClean="0">
                          <a:latin typeface="Rockwell" pitchFamily="18" charset="0"/>
                          <a:ea typeface="Calibri"/>
                          <a:cs typeface="Times New Roman"/>
                        </a:rPr>
                        <a:t>.792</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.615</a:t>
                      </a:r>
                    </a:p>
                    <a:p>
                      <a:pPr marL="0" marR="0" algn="ctr">
                        <a:lnSpc>
                          <a:spcPct val="115000"/>
                        </a:lnSpc>
                        <a:spcBef>
                          <a:spcPts val="0"/>
                        </a:spcBef>
                        <a:spcAft>
                          <a:spcPts val="0"/>
                        </a:spcAft>
                      </a:pPr>
                      <a:r>
                        <a:rPr lang="en-US" sz="1400" dirty="0" smtClean="0">
                          <a:latin typeface="Rockwell" pitchFamily="18" charset="0"/>
                          <a:ea typeface="Calibri"/>
                          <a:cs typeface="Times New Roman"/>
                        </a:rPr>
                        <a:t>.698</a:t>
                      </a:r>
                    </a:p>
                    <a:p>
                      <a:pPr marL="0" marR="0" algn="ctr">
                        <a:lnSpc>
                          <a:spcPct val="115000"/>
                        </a:lnSpc>
                        <a:spcBef>
                          <a:spcPts val="0"/>
                        </a:spcBef>
                        <a:spcAft>
                          <a:spcPts val="0"/>
                        </a:spcAft>
                      </a:pPr>
                      <a:r>
                        <a:rPr lang="en-US" sz="1400" dirty="0" smtClean="0">
                          <a:latin typeface="Rockwell" pitchFamily="18" charset="0"/>
                          <a:ea typeface="Calibri"/>
                          <a:cs typeface="Times New Roman"/>
                        </a:rPr>
                        <a:t>.698</a:t>
                      </a:r>
                    </a:p>
                    <a:p>
                      <a:pPr marL="0" marR="0" algn="ctr">
                        <a:lnSpc>
                          <a:spcPct val="115000"/>
                        </a:lnSpc>
                        <a:spcBef>
                          <a:spcPts val="0"/>
                        </a:spcBef>
                        <a:spcAft>
                          <a:spcPts val="0"/>
                        </a:spcAft>
                      </a:pPr>
                      <a:r>
                        <a:rPr lang="en-US" sz="1400" dirty="0" smtClean="0">
                          <a:latin typeface="Rockwell" pitchFamily="18" charset="0"/>
                          <a:ea typeface="Calibri"/>
                          <a:cs typeface="Times New Roman"/>
                        </a:rPr>
                        <a:t>.771</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.373</a:t>
                      </a:r>
                    </a:p>
                    <a:p>
                      <a:pPr marL="0" marR="0" algn="ctr">
                        <a:lnSpc>
                          <a:spcPct val="115000"/>
                        </a:lnSpc>
                        <a:spcBef>
                          <a:spcPts val="0"/>
                        </a:spcBef>
                        <a:spcAft>
                          <a:spcPts val="0"/>
                        </a:spcAft>
                      </a:pPr>
                      <a:r>
                        <a:rPr lang="en-US" sz="1400" dirty="0" smtClean="0">
                          <a:latin typeface="Rockwell" pitchFamily="18" charset="0"/>
                          <a:ea typeface="Calibri"/>
                          <a:cs typeface="Times New Roman"/>
                        </a:rPr>
                        <a:t>.420</a:t>
                      </a:r>
                    </a:p>
                    <a:p>
                      <a:pPr marL="0" marR="0" algn="ctr">
                        <a:lnSpc>
                          <a:spcPct val="115000"/>
                        </a:lnSpc>
                        <a:spcBef>
                          <a:spcPts val="0"/>
                        </a:spcBef>
                        <a:spcAft>
                          <a:spcPts val="0"/>
                        </a:spcAft>
                      </a:pPr>
                      <a:r>
                        <a:rPr lang="en-US" sz="1400" dirty="0" smtClean="0">
                          <a:latin typeface="Rockwell" pitchFamily="18" charset="0"/>
                          <a:ea typeface="Calibri"/>
                          <a:cs typeface="Times New Roman"/>
                        </a:rPr>
                        <a:t>.408</a:t>
                      </a:r>
                    </a:p>
                    <a:p>
                      <a:pPr marL="0" marR="0" algn="ctr">
                        <a:lnSpc>
                          <a:spcPct val="115000"/>
                        </a:lnSpc>
                        <a:spcBef>
                          <a:spcPts val="0"/>
                        </a:spcBef>
                        <a:spcAft>
                          <a:spcPts val="0"/>
                        </a:spcAft>
                      </a:pPr>
                      <a:r>
                        <a:rPr lang="en-US" sz="1400" dirty="0" smtClean="0">
                          <a:latin typeface="Rockwell" pitchFamily="18" charset="0"/>
                          <a:ea typeface="Calibri"/>
                          <a:cs typeface="Times New Roman"/>
                        </a:rPr>
                        <a:t>.463</a:t>
                      </a: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.967</a:t>
                      </a:r>
                    </a:p>
                    <a:p>
                      <a:pPr marL="0" marR="0" algn="ctr">
                        <a:lnSpc>
                          <a:spcPct val="115000"/>
                        </a:lnSpc>
                        <a:spcBef>
                          <a:spcPts val="0"/>
                        </a:spcBef>
                        <a:spcAft>
                          <a:spcPts val="0"/>
                        </a:spcAft>
                      </a:pPr>
                      <a:r>
                        <a:rPr lang="en-US" sz="1400" dirty="0" smtClean="0">
                          <a:latin typeface="Rockwell" pitchFamily="18" charset="0"/>
                          <a:ea typeface="Calibri"/>
                          <a:cs typeface="Times New Roman"/>
                        </a:rPr>
                        <a:t>.957</a:t>
                      </a:r>
                    </a:p>
                    <a:p>
                      <a:pPr marL="0" marR="0" algn="ctr">
                        <a:lnSpc>
                          <a:spcPct val="115000"/>
                        </a:lnSpc>
                        <a:spcBef>
                          <a:spcPts val="0"/>
                        </a:spcBef>
                        <a:spcAft>
                          <a:spcPts val="0"/>
                        </a:spcAft>
                      </a:pPr>
                      <a:r>
                        <a:rPr lang="en-US" sz="1400" dirty="0" smtClean="0">
                          <a:latin typeface="Rockwell" pitchFamily="18" charset="0"/>
                          <a:ea typeface="Calibri"/>
                          <a:cs typeface="Times New Roman"/>
                        </a:rPr>
                        <a:t>.944</a:t>
                      </a:r>
                    </a:p>
                    <a:p>
                      <a:pPr marL="0" marR="0" algn="ctr">
                        <a:lnSpc>
                          <a:spcPct val="115000"/>
                        </a:lnSpc>
                        <a:spcBef>
                          <a:spcPts val="0"/>
                        </a:spcBef>
                        <a:spcAft>
                          <a:spcPts val="0"/>
                        </a:spcAft>
                      </a:pPr>
                      <a:r>
                        <a:rPr lang="en-US" sz="1400" dirty="0" smtClean="0">
                          <a:latin typeface="Rockwell" pitchFamily="18" charset="0"/>
                          <a:ea typeface="Calibri"/>
                          <a:cs typeface="Times New Roman"/>
                        </a:rPr>
                        <a:t>.937</a:t>
                      </a:r>
                      <a:endParaRPr lang="en-US" sz="1400" dirty="0">
                        <a:latin typeface="Rockwell" pitchFamily="18" charset="0"/>
                        <a:ea typeface="Calibri"/>
                        <a:cs typeface="Times New Roman"/>
                      </a:endParaRPr>
                    </a:p>
                  </a:txBody>
                  <a:tcPr marL="66134" marR="66134"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23854">
                <a:tc>
                  <a:txBody>
                    <a:bodyPr/>
                    <a:lstStyle/>
                    <a:p>
                      <a:pPr marL="0" marR="0" algn="ctr">
                        <a:lnSpc>
                          <a:spcPct val="115000"/>
                        </a:lnSpc>
                        <a:spcBef>
                          <a:spcPts val="0"/>
                        </a:spcBef>
                        <a:spcAft>
                          <a:spcPts val="0"/>
                        </a:spcAft>
                      </a:pPr>
                      <a:endParaRPr lang="en-US" sz="1400" dirty="0" smtClean="0">
                        <a:latin typeface="Rockwell" pitchFamily="18" charset="0"/>
                        <a:ea typeface="Calibri"/>
                        <a:cs typeface="Times New Roman"/>
                      </a:endParaRPr>
                    </a:p>
                    <a:p>
                      <a:pPr marL="0" marR="0" algn="ctr">
                        <a:lnSpc>
                          <a:spcPct val="115000"/>
                        </a:lnSpc>
                        <a:spcBef>
                          <a:spcPts val="0"/>
                        </a:spcBef>
                        <a:spcAft>
                          <a:spcPts val="0"/>
                        </a:spcAft>
                      </a:pPr>
                      <a:r>
                        <a:rPr lang="en-US" sz="1400" dirty="0" smtClean="0">
                          <a:latin typeface="Rockwell" pitchFamily="18" charset="0"/>
                          <a:ea typeface="Calibri"/>
                          <a:cs typeface="Times New Roman"/>
                        </a:rPr>
                        <a:t>Academic</a:t>
                      </a:r>
                    </a:p>
                    <a:p>
                      <a:pPr marL="0" marR="0" algn="ctr">
                        <a:lnSpc>
                          <a:spcPct val="115000"/>
                        </a:lnSpc>
                        <a:spcBef>
                          <a:spcPts val="0"/>
                        </a:spcBef>
                        <a:spcAft>
                          <a:spcPts val="0"/>
                        </a:spcAft>
                      </a:pPr>
                      <a:r>
                        <a:rPr lang="en-US" sz="1400" dirty="0" smtClean="0">
                          <a:latin typeface="Rockwell" pitchFamily="18" charset="0"/>
                          <a:ea typeface="Calibri"/>
                          <a:cs typeface="Times New Roman"/>
                        </a:rPr>
                        <a:t>Engagement</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7.165</a:t>
                      </a:r>
                    </a:p>
                    <a:p>
                      <a:pPr marL="0" marR="0" algn="ctr">
                        <a:lnSpc>
                          <a:spcPct val="115000"/>
                        </a:lnSpc>
                        <a:spcBef>
                          <a:spcPts val="0"/>
                        </a:spcBef>
                        <a:spcAft>
                          <a:spcPts val="0"/>
                        </a:spcAft>
                      </a:pPr>
                      <a:r>
                        <a:rPr lang="en-US" sz="1400" dirty="0" smtClean="0">
                          <a:latin typeface="Rockwell" pitchFamily="18" charset="0"/>
                          <a:ea typeface="Calibri"/>
                          <a:cs typeface="Times New Roman"/>
                        </a:rPr>
                        <a:t>7.365</a:t>
                      </a:r>
                    </a:p>
                    <a:p>
                      <a:pPr marL="0" marR="0" algn="ctr">
                        <a:lnSpc>
                          <a:spcPct val="115000"/>
                        </a:lnSpc>
                        <a:spcBef>
                          <a:spcPts val="0"/>
                        </a:spcBef>
                        <a:spcAft>
                          <a:spcPts val="0"/>
                        </a:spcAft>
                      </a:pPr>
                      <a:r>
                        <a:rPr lang="en-US" sz="1400" dirty="0" smtClean="0">
                          <a:latin typeface="Rockwell" pitchFamily="18" charset="0"/>
                          <a:ea typeface="Calibri"/>
                          <a:cs typeface="Times New Roman"/>
                        </a:rPr>
                        <a:t>7.895</a:t>
                      </a:r>
                    </a:p>
                    <a:p>
                      <a:pPr marL="0" marR="0" algn="ctr">
                        <a:lnSpc>
                          <a:spcPct val="115000"/>
                        </a:lnSpc>
                        <a:spcBef>
                          <a:spcPts val="0"/>
                        </a:spcBef>
                        <a:spcAft>
                          <a:spcPts val="0"/>
                        </a:spcAft>
                      </a:pPr>
                      <a:r>
                        <a:rPr lang="en-US" sz="1400" dirty="0" smtClean="0">
                          <a:latin typeface="Rockwell" pitchFamily="18" charset="0"/>
                          <a:ea typeface="Calibri"/>
                          <a:cs typeface="Times New Roman"/>
                        </a:rPr>
                        <a:t>8.055</a:t>
                      </a:r>
                    </a:p>
                    <a:p>
                      <a:pPr marL="0" marR="0" algn="ctr">
                        <a:lnSpc>
                          <a:spcPct val="115000"/>
                        </a:lnSpc>
                        <a:spcBef>
                          <a:spcPts val="0"/>
                        </a:spcBef>
                        <a:spcAft>
                          <a:spcPts val="0"/>
                        </a:spcAft>
                      </a:pPr>
                      <a:r>
                        <a:rPr lang="en-US" sz="1400" dirty="0" smtClean="0">
                          <a:latin typeface="Rockwell" pitchFamily="18" charset="0"/>
                          <a:ea typeface="Calibri"/>
                          <a:cs typeface="Times New Roman"/>
                        </a:rPr>
                        <a:t>8.410</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.792</a:t>
                      </a:r>
                    </a:p>
                    <a:p>
                      <a:pPr marL="0" marR="0" algn="ctr">
                        <a:lnSpc>
                          <a:spcPct val="115000"/>
                        </a:lnSpc>
                        <a:spcBef>
                          <a:spcPts val="0"/>
                        </a:spcBef>
                        <a:spcAft>
                          <a:spcPts val="0"/>
                        </a:spcAft>
                      </a:pPr>
                      <a:r>
                        <a:rPr lang="en-US" sz="1400" dirty="0" smtClean="0">
                          <a:latin typeface="Rockwell" pitchFamily="18" charset="0"/>
                          <a:ea typeface="Calibri"/>
                          <a:cs typeface="Times New Roman"/>
                        </a:rPr>
                        <a:t>.833</a:t>
                      </a:r>
                    </a:p>
                    <a:p>
                      <a:pPr marL="0" marR="0" algn="ctr">
                        <a:lnSpc>
                          <a:spcPct val="115000"/>
                        </a:lnSpc>
                        <a:spcBef>
                          <a:spcPts val="0"/>
                        </a:spcBef>
                        <a:spcAft>
                          <a:spcPts val="0"/>
                        </a:spcAft>
                      </a:pPr>
                      <a:r>
                        <a:rPr lang="en-US" sz="1400" dirty="0" smtClean="0">
                          <a:latin typeface="Rockwell" pitchFamily="18" charset="0"/>
                          <a:ea typeface="Calibri"/>
                          <a:cs typeface="Times New Roman"/>
                        </a:rPr>
                        <a:t>.875</a:t>
                      </a:r>
                    </a:p>
                    <a:p>
                      <a:pPr marL="0" marR="0" algn="ctr">
                        <a:lnSpc>
                          <a:spcPct val="115000"/>
                        </a:lnSpc>
                        <a:spcBef>
                          <a:spcPts val="0"/>
                        </a:spcBef>
                        <a:spcAft>
                          <a:spcPts val="0"/>
                        </a:spcAft>
                      </a:pPr>
                      <a:r>
                        <a:rPr lang="en-US" sz="1400" dirty="0" smtClean="0">
                          <a:latin typeface="Rockwell" pitchFamily="18" charset="0"/>
                          <a:ea typeface="Calibri"/>
                          <a:cs typeface="Times New Roman"/>
                        </a:rPr>
                        <a:t>.917</a:t>
                      </a:r>
                    </a:p>
                    <a:p>
                      <a:pPr marL="0" marR="0" algn="ctr">
                        <a:lnSpc>
                          <a:spcPct val="115000"/>
                        </a:lnSpc>
                        <a:spcBef>
                          <a:spcPts val="0"/>
                        </a:spcBef>
                        <a:spcAft>
                          <a:spcPts val="0"/>
                        </a:spcAft>
                      </a:pPr>
                      <a:r>
                        <a:rPr lang="en-US" sz="1400" dirty="0" smtClean="0">
                          <a:latin typeface="Rockwell" pitchFamily="18" charset="0"/>
                          <a:ea typeface="Calibri"/>
                          <a:cs typeface="Times New Roman"/>
                        </a:rPr>
                        <a:t>.958</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.844</a:t>
                      </a:r>
                    </a:p>
                    <a:p>
                      <a:pPr marL="0" marR="0" algn="ctr">
                        <a:lnSpc>
                          <a:spcPct val="115000"/>
                        </a:lnSpc>
                        <a:spcBef>
                          <a:spcPts val="0"/>
                        </a:spcBef>
                        <a:spcAft>
                          <a:spcPts val="0"/>
                        </a:spcAft>
                      </a:pPr>
                      <a:r>
                        <a:rPr lang="en-US" sz="1400" dirty="0" smtClean="0">
                          <a:latin typeface="Rockwell" pitchFamily="18" charset="0"/>
                          <a:ea typeface="Calibri"/>
                          <a:cs typeface="Times New Roman"/>
                        </a:rPr>
                        <a:t>.823</a:t>
                      </a:r>
                    </a:p>
                    <a:p>
                      <a:pPr marL="0" marR="0" algn="ctr">
                        <a:lnSpc>
                          <a:spcPct val="115000"/>
                        </a:lnSpc>
                        <a:spcBef>
                          <a:spcPts val="0"/>
                        </a:spcBef>
                        <a:spcAft>
                          <a:spcPts val="0"/>
                        </a:spcAft>
                      </a:pPr>
                      <a:r>
                        <a:rPr lang="en-US" sz="1400" dirty="0" smtClean="0">
                          <a:latin typeface="Rockwell" pitchFamily="18" charset="0"/>
                          <a:ea typeface="Calibri"/>
                          <a:cs typeface="Times New Roman"/>
                        </a:rPr>
                        <a:t>.771</a:t>
                      </a:r>
                    </a:p>
                    <a:p>
                      <a:pPr marL="0" marR="0" algn="ctr">
                        <a:lnSpc>
                          <a:spcPct val="115000"/>
                        </a:lnSpc>
                        <a:spcBef>
                          <a:spcPts val="0"/>
                        </a:spcBef>
                        <a:spcAft>
                          <a:spcPts val="0"/>
                        </a:spcAft>
                      </a:pPr>
                      <a:r>
                        <a:rPr lang="en-US" sz="1400" dirty="0" smtClean="0">
                          <a:latin typeface="Rockwell" pitchFamily="18" charset="0"/>
                          <a:ea typeface="Calibri"/>
                          <a:cs typeface="Times New Roman"/>
                        </a:rPr>
                        <a:t>.719</a:t>
                      </a:r>
                    </a:p>
                    <a:p>
                      <a:pPr marL="0" marR="0" algn="ctr">
                        <a:lnSpc>
                          <a:spcPct val="115000"/>
                        </a:lnSpc>
                        <a:spcBef>
                          <a:spcPts val="0"/>
                        </a:spcBef>
                        <a:spcAft>
                          <a:spcPts val="0"/>
                        </a:spcAft>
                      </a:pPr>
                      <a:r>
                        <a:rPr lang="en-US" sz="1400" dirty="0" smtClean="0">
                          <a:latin typeface="Rockwell" pitchFamily="18" charset="0"/>
                          <a:ea typeface="Calibri"/>
                          <a:cs typeface="Times New Roman"/>
                        </a:rPr>
                        <a:t>.677</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.559</a:t>
                      </a:r>
                    </a:p>
                    <a:p>
                      <a:pPr marL="0" marR="0" algn="ctr">
                        <a:lnSpc>
                          <a:spcPct val="115000"/>
                        </a:lnSpc>
                        <a:spcBef>
                          <a:spcPts val="0"/>
                        </a:spcBef>
                        <a:spcAft>
                          <a:spcPts val="0"/>
                        </a:spcAft>
                      </a:pPr>
                      <a:r>
                        <a:rPr lang="en-US" sz="1400" dirty="0" smtClean="0">
                          <a:latin typeface="Rockwell" pitchFamily="18" charset="0"/>
                          <a:ea typeface="Calibri"/>
                          <a:cs typeface="Times New Roman"/>
                        </a:rPr>
                        <a:t>.541</a:t>
                      </a:r>
                    </a:p>
                    <a:p>
                      <a:pPr marL="0" marR="0" algn="ctr">
                        <a:lnSpc>
                          <a:spcPct val="115000"/>
                        </a:lnSpc>
                        <a:spcBef>
                          <a:spcPts val="0"/>
                        </a:spcBef>
                        <a:spcAft>
                          <a:spcPts val="0"/>
                        </a:spcAft>
                      </a:pPr>
                      <a:r>
                        <a:rPr lang="en-US" sz="1400" dirty="0" smtClean="0">
                          <a:latin typeface="Rockwell" pitchFamily="18" charset="0"/>
                          <a:ea typeface="Calibri"/>
                          <a:cs typeface="Times New Roman"/>
                        </a:rPr>
                        <a:t>.488</a:t>
                      </a:r>
                    </a:p>
                    <a:p>
                      <a:pPr marL="0" marR="0" algn="ctr">
                        <a:lnSpc>
                          <a:spcPct val="115000"/>
                        </a:lnSpc>
                        <a:spcBef>
                          <a:spcPts val="0"/>
                        </a:spcBef>
                        <a:spcAft>
                          <a:spcPts val="0"/>
                        </a:spcAft>
                      </a:pPr>
                      <a:r>
                        <a:rPr lang="en-US" sz="1400" dirty="0" smtClean="0">
                          <a:latin typeface="Rockwell" pitchFamily="18" charset="0"/>
                          <a:ea typeface="Calibri"/>
                          <a:cs typeface="Times New Roman"/>
                        </a:rPr>
                        <a:t>.449</a:t>
                      </a:r>
                    </a:p>
                    <a:p>
                      <a:pPr marL="0" marR="0" algn="ctr">
                        <a:lnSpc>
                          <a:spcPct val="115000"/>
                        </a:lnSpc>
                        <a:spcBef>
                          <a:spcPts val="0"/>
                        </a:spcBef>
                        <a:spcAft>
                          <a:spcPts val="0"/>
                        </a:spcAft>
                      </a:pPr>
                      <a:r>
                        <a:rPr lang="en-US" sz="1400" dirty="0" smtClean="0">
                          <a:latin typeface="Rockwell" pitchFamily="18" charset="0"/>
                          <a:ea typeface="Calibri"/>
                          <a:cs typeface="Times New Roman"/>
                        </a:rPr>
                        <a:t>.426</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c>
                  <a:txBody>
                    <a:bodyPr/>
                    <a:lstStyle/>
                    <a:p>
                      <a:pPr marL="0" marR="0" algn="ctr">
                        <a:lnSpc>
                          <a:spcPct val="115000"/>
                        </a:lnSpc>
                        <a:spcBef>
                          <a:spcPts val="0"/>
                        </a:spcBef>
                        <a:spcAft>
                          <a:spcPts val="0"/>
                        </a:spcAft>
                      </a:pPr>
                      <a:r>
                        <a:rPr lang="en-US" sz="1400" dirty="0" smtClean="0">
                          <a:latin typeface="Rockwell" pitchFamily="18" charset="0"/>
                          <a:ea typeface="Calibri"/>
                          <a:cs typeface="Times New Roman"/>
                        </a:rPr>
                        <a:t>.942</a:t>
                      </a:r>
                    </a:p>
                    <a:p>
                      <a:pPr marL="0" marR="0" algn="ctr">
                        <a:lnSpc>
                          <a:spcPct val="115000"/>
                        </a:lnSpc>
                        <a:spcBef>
                          <a:spcPts val="0"/>
                        </a:spcBef>
                        <a:spcAft>
                          <a:spcPts val="0"/>
                        </a:spcAft>
                      </a:pPr>
                      <a:r>
                        <a:rPr lang="en-US" sz="1400" dirty="0" smtClean="0">
                          <a:latin typeface="Rockwell" pitchFamily="18" charset="0"/>
                          <a:ea typeface="Calibri"/>
                          <a:cs typeface="Times New Roman"/>
                        </a:rPr>
                        <a:t>.952</a:t>
                      </a:r>
                    </a:p>
                    <a:p>
                      <a:pPr marL="0" marR="0" algn="ctr">
                        <a:lnSpc>
                          <a:spcPct val="115000"/>
                        </a:lnSpc>
                        <a:spcBef>
                          <a:spcPts val="0"/>
                        </a:spcBef>
                        <a:spcAft>
                          <a:spcPts val="0"/>
                        </a:spcAft>
                      </a:pPr>
                      <a:r>
                        <a:rPr lang="en-US" sz="1400" dirty="0" smtClean="0">
                          <a:latin typeface="Rockwell" pitchFamily="18" charset="0"/>
                          <a:ea typeface="Calibri"/>
                          <a:cs typeface="Times New Roman"/>
                        </a:rPr>
                        <a:t>.961</a:t>
                      </a:r>
                    </a:p>
                    <a:p>
                      <a:pPr marL="0" marR="0" algn="ctr">
                        <a:lnSpc>
                          <a:spcPct val="115000"/>
                        </a:lnSpc>
                        <a:spcBef>
                          <a:spcPts val="0"/>
                        </a:spcBef>
                        <a:spcAft>
                          <a:spcPts val="0"/>
                        </a:spcAft>
                      </a:pPr>
                      <a:r>
                        <a:rPr lang="en-US" sz="1400" dirty="0" smtClean="0">
                          <a:latin typeface="Rockwell" pitchFamily="18" charset="0"/>
                          <a:ea typeface="Calibri"/>
                          <a:cs typeface="Times New Roman"/>
                        </a:rPr>
                        <a:t>.972</a:t>
                      </a:r>
                    </a:p>
                    <a:p>
                      <a:pPr marL="0" marR="0" algn="ctr">
                        <a:lnSpc>
                          <a:spcPct val="115000"/>
                        </a:lnSpc>
                        <a:spcBef>
                          <a:spcPts val="0"/>
                        </a:spcBef>
                        <a:spcAft>
                          <a:spcPts val="0"/>
                        </a:spcAft>
                      </a:pPr>
                      <a:r>
                        <a:rPr lang="en-US" sz="1400" dirty="0" smtClean="0">
                          <a:latin typeface="Rockwell" pitchFamily="18" charset="0"/>
                          <a:ea typeface="Calibri"/>
                          <a:cs typeface="Times New Roman"/>
                        </a:rPr>
                        <a:t>.985</a:t>
                      </a:r>
                      <a:endParaRPr lang="en-US" sz="1400" dirty="0">
                        <a:latin typeface="Rockwell" pitchFamily="18" charset="0"/>
                        <a:ea typeface="Calibri"/>
                        <a:cs typeface="Times New Roman"/>
                      </a:endParaRPr>
                    </a:p>
                  </a:txBody>
                  <a:tcPr marL="66134" marR="66134" marT="0" marB="0">
                    <a:lnL>
                      <a:noFill/>
                    </a:lnL>
                    <a:lnR>
                      <a:noFill/>
                    </a:lnR>
                    <a:lnT>
                      <a:noFill/>
                    </a:lnT>
                    <a:lnB>
                      <a:noFill/>
                    </a:lnB>
                    <a:solidFill>
                      <a:schemeClr val="bg1">
                        <a:lumMod val="95000"/>
                      </a:schemeClr>
                    </a:solidFill>
                  </a:tcPr>
                </a:tc>
              </a:tr>
            </a:tbl>
          </a:graphicData>
        </a:graphic>
      </p:graphicFrame>
      <p:sp>
        <p:nvSpPr>
          <p:cNvPr id="17" name="Rectangle 16"/>
          <p:cNvSpPr/>
          <p:nvPr/>
        </p:nvSpPr>
        <p:spPr>
          <a:xfrm>
            <a:off x="5486400" y="3408217"/>
            <a:ext cx="3296132" cy="526473"/>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486400" y="2507673"/>
            <a:ext cx="3296132" cy="526473"/>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513269" y="867206"/>
          <a:ext cx="7285697" cy="3191899"/>
        </p:xfrm>
        <a:graphic>
          <a:graphicData uri="http://schemas.openxmlformats.org/drawingml/2006/table">
            <a:tbl>
              <a:tblPr/>
              <a:tblGrid>
                <a:gridCol w="1074833"/>
                <a:gridCol w="1049233"/>
                <a:gridCol w="1599837"/>
                <a:gridCol w="1568230"/>
                <a:gridCol w="1993564"/>
              </a:tblGrid>
              <a:tr h="0">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gridSpan="2">
                  <a:txBody>
                    <a:bodyPr/>
                    <a:lstStyle/>
                    <a:p>
                      <a:pPr marL="0" marR="0" algn="ctr">
                        <a:lnSpc>
                          <a:spcPct val="115000"/>
                        </a:lnSpc>
                        <a:spcBef>
                          <a:spcPts val="0"/>
                        </a:spcBef>
                        <a:spcAft>
                          <a:spcPts val="0"/>
                        </a:spcAft>
                      </a:pPr>
                      <a:r>
                        <a:rPr lang="en-US" sz="2000" b="1" dirty="0">
                          <a:solidFill>
                            <a:srgbClr val="FFFFFF"/>
                          </a:solidFill>
                          <a:latin typeface="Calibri"/>
                          <a:ea typeface="Calibri"/>
                          <a:cs typeface="Times New Roman"/>
                        </a:rPr>
                        <a:t>Condition</a:t>
                      </a:r>
                      <a:endParaRPr lang="en-US" sz="2000" dirty="0">
                        <a:latin typeface="Calibri"/>
                        <a:ea typeface="Calibri"/>
                        <a:cs typeface="Times New Roman"/>
                      </a:endParaRPr>
                    </a:p>
                    <a:p>
                      <a:pPr marL="0" marR="0" algn="ctr">
                        <a:lnSpc>
                          <a:spcPct val="115000"/>
                        </a:lnSpc>
                        <a:spcBef>
                          <a:spcPts val="0"/>
                        </a:spcBef>
                        <a:spcAft>
                          <a:spcPts val="0"/>
                        </a:spcAft>
                      </a:pPr>
                      <a:r>
                        <a:rPr lang="en-US" sz="1800" b="1" dirty="0">
                          <a:solidFill>
                            <a:srgbClr val="FFFFFF"/>
                          </a:solidFill>
                          <a:latin typeface="Calibri"/>
                          <a:ea typeface="Calibri"/>
                          <a:cs typeface="Times New Roman"/>
                        </a:rPr>
                        <a:t>(est. via the “gold standard”)</a:t>
                      </a: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401911">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n-US" sz="1800" dirty="0">
                          <a:latin typeface="Calibri"/>
                          <a:ea typeface="Calibri"/>
                          <a:cs typeface="Times New Roman"/>
                        </a:rPr>
                        <a:t>Positive</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n-US" sz="1800">
                          <a:latin typeface="Calibri"/>
                          <a:ea typeface="Calibri"/>
                          <a:cs typeface="Times New Roman"/>
                        </a:rPr>
                        <a:t>Negative</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730745">
                <a:tc rowSpan="2">
                  <a:txBody>
                    <a:bodyPr/>
                    <a:lstStyle/>
                    <a:p>
                      <a:pPr marL="0" marR="0">
                        <a:lnSpc>
                          <a:spcPct val="115000"/>
                        </a:lnSpc>
                        <a:spcBef>
                          <a:spcPts val="0"/>
                        </a:spcBef>
                        <a:spcAft>
                          <a:spcPts val="0"/>
                        </a:spcAft>
                      </a:pPr>
                      <a:r>
                        <a:rPr lang="en-US" sz="1800" b="1" dirty="0">
                          <a:solidFill>
                            <a:srgbClr val="FFFFFF"/>
                          </a:solidFill>
                          <a:latin typeface="Calibri"/>
                          <a:ea typeface="Calibri"/>
                          <a:cs typeface="Times New Roman"/>
                        </a:rPr>
                        <a:t>Test </a:t>
                      </a:r>
                      <a:endParaRPr lang="en-US" sz="1800" dirty="0">
                        <a:latin typeface="Calibri"/>
                        <a:ea typeface="Calibri"/>
                        <a:cs typeface="Times New Roman"/>
                      </a:endParaRPr>
                    </a:p>
                    <a:p>
                      <a:pPr marL="0" marR="0">
                        <a:lnSpc>
                          <a:spcPct val="115000"/>
                        </a:lnSpc>
                        <a:spcBef>
                          <a:spcPts val="0"/>
                        </a:spcBef>
                        <a:spcAft>
                          <a:spcPts val="0"/>
                        </a:spcAft>
                      </a:pPr>
                      <a:r>
                        <a:rPr lang="en-US" sz="1800" b="1" dirty="0">
                          <a:solidFill>
                            <a:srgbClr val="FFFFFF"/>
                          </a:solidFill>
                          <a:latin typeface="Calibri"/>
                          <a:ea typeface="Calibri"/>
                          <a:cs typeface="Times New Roman"/>
                        </a:rPr>
                        <a:t>Outcome</a:t>
                      </a:r>
                      <a:endParaRPr lang="en-US" sz="1800" dirty="0">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0"/>
                        </a:spcAft>
                      </a:pPr>
                      <a:r>
                        <a:rPr lang="en-US" sz="1800" dirty="0">
                          <a:latin typeface="Calibri"/>
                          <a:ea typeface="Calibri"/>
                          <a:cs typeface="Times New Roman"/>
                        </a:rPr>
                        <a:t>Positive</a:t>
                      </a:r>
                    </a:p>
                  </a:txBody>
                  <a:tcPr marL="68580" marR="6858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pPr>
                      <a:r>
                        <a:rPr lang="en-US" sz="1800" b="1" dirty="0">
                          <a:solidFill>
                            <a:srgbClr val="00B050"/>
                          </a:solidFill>
                          <a:latin typeface="Calibri"/>
                          <a:ea typeface="Calibri"/>
                          <a:cs typeface="Times New Roman"/>
                        </a:rPr>
                        <a:t>TRUE </a:t>
                      </a:r>
                      <a:r>
                        <a:rPr lang="en-US" sz="1800" dirty="0">
                          <a:latin typeface="Calibri"/>
                          <a:ea typeface="Calibri"/>
                          <a:cs typeface="Times New Roman"/>
                        </a:rPr>
                        <a:t>Pos.</a:t>
                      </a:r>
                    </a:p>
                  </a:txBody>
                  <a:tcPr marL="68580" marR="6858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FALSE</a:t>
                      </a:r>
                      <a:r>
                        <a:rPr lang="en-US" sz="1800" dirty="0">
                          <a:latin typeface="Calibri"/>
                          <a:ea typeface="Calibri"/>
                          <a:cs typeface="Times New Roman"/>
                        </a:rPr>
                        <a:t> Pos.</a:t>
                      </a:r>
                    </a:p>
                    <a:p>
                      <a:pPr marL="0" marR="0">
                        <a:lnSpc>
                          <a:spcPct val="115000"/>
                        </a:lnSpc>
                        <a:spcBef>
                          <a:spcPts val="0"/>
                        </a:spcBef>
                        <a:spcAft>
                          <a:spcPts val="0"/>
                        </a:spcAft>
                      </a:pPr>
                      <a:r>
                        <a:rPr lang="en-US" sz="1800" dirty="0">
                          <a:latin typeface="Calibri"/>
                          <a:ea typeface="Calibri"/>
                          <a:cs typeface="Times New Roman"/>
                        </a:rPr>
                        <a:t>(Type I error)</a:t>
                      </a:r>
                    </a:p>
                  </a:txBody>
                  <a:tcPr marL="68580" marR="6858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pPr>
                      <a:r>
                        <a:rPr lang="en-US" sz="1800" b="1" dirty="0">
                          <a:latin typeface="Calibri"/>
                          <a:ea typeface="Calibri"/>
                          <a:cs typeface="Times New Roman"/>
                        </a:rPr>
                        <a:t>= Pos. predictive value</a:t>
                      </a:r>
                      <a:endParaRPr lang="en-US" sz="1800" dirty="0">
                        <a:latin typeface="Calibri"/>
                        <a:ea typeface="Calibri"/>
                        <a:cs typeface="Times New Roman"/>
                      </a:endParaRPr>
                    </a:p>
                  </a:txBody>
                  <a:tcPr marL="68580" marR="68580" marT="0" marB="0">
                    <a:lnL>
                      <a:noFill/>
                    </a:lnL>
                    <a:lnR>
                      <a:noFill/>
                    </a:lnR>
                    <a:lnT>
                      <a:noFill/>
                    </a:lnT>
                    <a:lnB>
                      <a:noFill/>
                    </a:lnB>
                    <a:solidFill>
                      <a:schemeClr val="bg1">
                        <a:lumMod val="95000"/>
                      </a:schemeClr>
                    </a:solidFill>
                  </a:tcPr>
                </a:tc>
              </a:tr>
              <a:tr h="710467">
                <a:tc vMerge="1">
                  <a:txBody>
                    <a:bodyPr/>
                    <a:lstStyle/>
                    <a:p>
                      <a:endParaRPr lang="en-US"/>
                    </a:p>
                  </a:txBody>
                  <a:tcPr/>
                </a:tc>
                <a:tc>
                  <a:txBody>
                    <a:bodyPr/>
                    <a:lstStyle/>
                    <a:p>
                      <a:pPr marL="0" marR="0">
                        <a:lnSpc>
                          <a:spcPct val="115000"/>
                        </a:lnSpc>
                        <a:spcBef>
                          <a:spcPts val="0"/>
                        </a:spcBef>
                        <a:spcAft>
                          <a:spcPts val="0"/>
                        </a:spcAft>
                      </a:pPr>
                      <a:r>
                        <a:rPr lang="en-US" sz="1800">
                          <a:latin typeface="Calibri"/>
                          <a:ea typeface="Calibri"/>
                          <a:cs typeface="Times New Roman"/>
                        </a:rPr>
                        <a:t>Negative</a:t>
                      </a: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FALSE</a:t>
                      </a:r>
                      <a:r>
                        <a:rPr lang="en-US" sz="1800" dirty="0">
                          <a:latin typeface="Calibri"/>
                          <a:ea typeface="Calibri"/>
                          <a:cs typeface="Times New Roman"/>
                        </a:rPr>
                        <a:t> Neg.</a:t>
                      </a:r>
                    </a:p>
                    <a:p>
                      <a:pPr marL="0" marR="0">
                        <a:lnSpc>
                          <a:spcPct val="115000"/>
                        </a:lnSpc>
                        <a:spcBef>
                          <a:spcPts val="0"/>
                        </a:spcBef>
                        <a:spcAft>
                          <a:spcPts val="0"/>
                        </a:spcAft>
                      </a:pPr>
                      <a:r>
                        <a:rPr lang="en-US" sz="1800" dirty="0">
                          <a:latin typeface="Calibri"/>
                          <a:ea typeface="Calibri"/>
                          <a:cs typeface="Times New Roman"/>
                        </a:rPr>
                        <a:t>(Type II error)</a:t>
                      </a: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r>
                        <a:rPr lang="en-US" sz="1800" b="1" dirty="0">
                          <a:solidFill>
                            <a:srgbClr val="00B050"/>
                          </a:solidFill>
                          <a:latin typeface="Calibri"/>
                          <a:ea typeface="Calibri"/>
                          <a:cs typeface="Times New Roman"/>
                        </a:rPr>
                        <a:t>TRUE</a:t>
                      </a:r>
                      <a:r>
                        <a:rPr lang="en-US" sz="1800" dirty="0">
                          <a:latin typeface="Calibri"/>
                          <a:ea typeface="Calibri"/>
                          <a:cs typeface="Times New Roman"/>
                        </a:rPr>
                        <a:t> Neg.</a:t>
                      </a: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0"/>
                        </a:spcAft>
                      </a:pPr>
                      <a:r>
                        <a:rPr lang="en-US" sz="1800" b="1" dirty="0">
                          <a:latin typeface="Calibri"/>
                          <a:ea typeface="Calibri"/>
                          <a:cs typeface="Times New Roman"/>
                        </a:rPr>
                        <a:t>= Neg. predictive value</a:t>
                      </a:r>
                      <a:endParaRPr lang="en-US" sz="1800" dirty="0">
                        <a:latin typeface="Calibri"/>
                        <a:ea typeface="Calibri"/>
                        <a:cs typeface="Times New Roman"/>
                      </a:endParaRPr>
                    </a:p>
                  </a:txBody>
                  <a:tcPr marL="68580" marR="68580" marT="0" marB="0">
                    <a:lnL>
                      <a:noFill/>
                    </a:lnL>
                    <a:lnR>
                      <a:noFill/>
                    </a:lnR>
                    <a:lnT>
                      <a:noFill/>
                    </a:lnT>
                    <a:lnB>
                      <a:noFill/>
                    </a:lnB>
                    <a:solidFill>
                      <a:srgbClr val="D8D8D8"/>
                    </a:solidFill>
                  </a:tcPr>
                </a:tc>
              </a:tr>
              <a:tr h="682788">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800" b="1" dirty="0" smtClean="0">
                        <a:latin typeface="Calibri"/>
                        <a:ea typeface="Calibri"/>
                        <a:cs typeface="Times New Roman"/>
                      </a:endParaRPr>
                    </a:p>
                    <a:p>
                      <a:pPr marL="0" marR="0">
                        <a:lnSpc>
                          <a:spcPct val="115000"/>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Sensitivity</a:t>
                      </a:r>
                      <a:endParaRPr lang="en-US"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800" b="1" dirty="0" smtClean="0">
                        <a:latin typeface="Calibri"/>
                        <a:ea typeface="Calibri"/>
                        <a:cs typeface="Times New Roman"/>
                      </a:endParaRPr>
                    </a:p>
                    <a:p>
                      <a:pPr marL="0" marR="0">
                        <a:lnSpc>
                          <a:spcPct val="115000"/>
                        </a:lnSpc>
                        <a:spcBef>
                          <a:spcPts val="0"/>
                        </a:spcBef>
                        <a:spcAft>
                          <a:spcPts val="0"/>
                        </a:spcAft>
                      </a:pPr>
                      <a:r>
                        <a:rPr lang="en-US" sz="1800" b="1" dirty="0" smtClean="0">
                          <a:latin typeface="Calibri"/>
                          <a:ea typeface="Calibri"/>
                          <a:cs typeface="Times New Roman"/>
                        </a:rPr>
                        <a:t>= </a:t>
                      </a:r>
                      <a:r>
                        <a:rPr lang="en-US" sz="1800" b="1" dirty="0">
                          <a:latin typeface="Calibri"/>
                          <a:ea typeface="Calibri"/>
                          <a:cs typeface="Times New Roman"/>
                        </a:rPr>
                        <a:t>Specificity</a:t>
                      </a:r>
                      <a:endParaRPr lang="en-US"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ransition advTm="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xEl>
                                              <p:pRg st="5" end="5"/>
                                            </p:txEl>
                                          </p:spTgt>
                                        </p:tgtEl>
                                        <p:attrNameLst>
                                          <p:attrName>style.visibility</p:attrName>
                                        </p:attrNameLst>
                                      </p:cBhvr>
                                      <p:to>
                                        <p:strVal val="visible"/>
                                      </p:to>
                                    </p:set>
                                    <p:anim calcmode="lin" valueType="num">
                                      <p:cBhvr additive="base">
                                        <p:cTn id="7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222" y="1169894"/>
            <a:ext cx="3763496" cy="933450"/>
          </a:xfrm>
        </p:spPr>
        <p:txBody>
          <a:bodyPr>
            <a:noAutofit/>
          </a:bodyPr>
          <a:lstStyle/>
          <a:p>
            <a:r>
              <a:rPr lang="en-US" sz="4400" dirty="0" smtClean="0">
                <a:solidFill>
                  <a:schemeClr val="bg1"/>
                </a:solidFill>
              </a:rPr>
              <a:t>Questions &amp; Comments…</a:t>
            </a:r>
            <a:endParaRPr lang="en-US" sz="4400" dirty="0">
              <a:solidFill>
                <a:schemeClr val="bg1"/>
              </a:solidFill>
            </a:endParaRPr>
          </a:p>
        </p:txBody>
      </p:sp>
      <p:sp>
        <p:nvSpPr>
          <p:cNvPr id="3" name="Content Placeholder 2"/>
          <p:cNvSpPr>
            <a:spLocks noGrp="1"/>
          </p:cNvSpPr>
          <p:nvPr>
            <p:ph type="subTitle" idx="1"/>
          </p:nvPr>
        </p:nvSpPr>
        <p:spPr>
          <a:xfrm>
            <a:off x="553010" y="4633072"/>
            <a:ext cx="7815541" cy="748553"/>
          </a:xfrm>
        </p:spPr>
        <p:txBody>
          <a:bodyPr>
            <a:normAutofit fontScale="25000" lnSpcReduction="20000"/>
          </a:bodyPr>
          <a:lstStyle/>
          <a:p>
            <a:endParaRPr lang="en-US" dirty="0" smtClean="0"/>
          </a:p>
          <a:p>
            <a:endParaRPr lang="en-US" dirty="0" smtClean="0"/>
          </a:p>
          <a:p>
            <a:pPr>
              <a:buNone/>
            </a:pPr>
            <a:r>
              <a:rPr lang="en-US" sz="9600" u="sng" dirty="0" smtClean="0"/>
              <a:t>Contact</a:t>
            </a:r>
            <a:r>
              <a:rPr lang="en-US" sz="9600" dirty="0" smtClean="0"/>
              <a:t>:  Dr. Sandra Chafouleas </a:t>
            </a:r>
            <a:r>
              <a:rPr lang="en-US" sz="9600" dirty="0" smtClean="0">
                <a:hlinkClick r:id="rId3"/>
              </a:rPr>
              <a:t>sandra.chafouleas@uconn.edu</a:t>
            </a:r>
            <a:endParaRPr lang="en-US" sz="9600" dirty="0" smtClean="0"/>
          </a:p>
          <a:p>
            <a:pPr>
              <a:buNone/>
            </a:pPr>
            <a:r>
              <a:rPr lang="en-US" sz="9600" dirty="0" smtClean="0">
                <a:hlinkClick r:id="rId4"/>
              </a:rPr>
              <a:t>www.directbehaviorratings.com</a:t>
            </a:r>
            <a:endParaRPr lang="en-US" sz="9600" dirty="0" smtClean="0"/>
          </a:p>
          <a:p>
            <a:pPr>
              <a:buNone/>
            </a:pPr>
            <a:r>
              <a:rPr lang="en-US" sz="9600" dirty="0" smtClean="0">
                <a:hlinkClick r:id="rId5"/>
              </a:rPr>
              <a:t>www.cber.org</a:t>
            </a:r>
            <a:endParaRPr lang="en-US" sz="9600" dirty="0" smtClean="0"/>
          </a:p>
          <a:p>
            <a:pPr>
              <a:buNone/>
            </a:pPr>
            <a:endParaRPr lang="en-US" sz="7400" dirty="0" smtClean="0"/>
          </a:p>
          <a:p>
            <a:pPr>
              <a:buNone/>
            </a:pPr>
            <a:endParaRPr lang="en-US" sz="2400" dirty="0" smtClean="0"/>
          </a:p>
        </p:txBody>
      </p:sp>
      <p:pic>
        <p:nvPicPr>
          <p:cNvPr id="6" name="Picture 5" descr="REVISED DBR figure.jpg"/>
          <p:cNvPicPr>
            <a:picLocks noChangeAspect="1"/>
          </p:cNvPicPr>
          <p:nvPr/>
        </p:nvPicPr>
        <p:blipFill>
          <a:blip r:embed="rId6"/>
          <a:srcRect l="3937"/>
          <a:stretch>
            <a:fillRect/>
          </a:stretch>
        </p:blipFill>
        <p:spPr>
          <a:xfrm>
            <a:off x="4544327" y="149905"/>
            <a:ext cx="4380078" cy="42876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2588" y="3124200"/>
            <a:ext cx="6042212" cy="1362075"/>
          </a:xfrm>
        </p:spPr>
        <p:txBody>
          <a:bodyPr>
            <a:normAutofit fontScale="90000"/>
          </a:bodyPr>
          <a:lstStyle/>
          <a:p>
            <a:r>
              <a:rPr lang="en-US" dirty="0" smtClean="0"/>
              <a:t>Overview of DBR in Assessment:</a:t>
            </a:r>
            <a:br>
              <a:rPr lang="en-US" dirty="0" smtClean="0"/>
            </a:br>
            <a:r>
              <a:rPr lang="en-US" dirty="0" smtClean="0"/>
              <a:t>History &amp; Defining Features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23901" y="304800"/>
            <a:ext cx="8096250" cy="838200"/>
          </a:xfrm>
        </p:spPr>
        <p:txBody>
          <a:bodyPr>
            <a:normAutofit fontScale="90000"/>
          </a:bodyPr>
          <a:lstStyle/>
          <a:p>
            <a:r>
              <a:rPr lang="en-US" sz="3600" dirty="0" smtClean="0"/>
              <a:t>BRIEF REVIEW: </a:t>
            </a:r>
            <a:br>
              <a:rPr lang="en-US" sz="3600" dirty="0" smtClean="0"/>
            </a:br>
            <a:r>
              <a:rPr lang="en-US" sz="3600" dirty="0" smtClean="0"/>
              <a:t>Why do we need data?</a:t>
            </a:r>
          </a:p>
        </p:txBody>
      </p:sp>
      <p:sp>
        <p:nvSpPr>
          <p:cNvPr id="9219" name="Content Placeholder 2"/>
          <p:cNvSpPr>
            <a:spLocks noGrp="1"/>
          </p:cNvSpPr>
          <p:nvPr>
            <p:ph idx="1"/>
          </p:nvPr>
        </p:nvSpPr>
        <p:spPr>
          <a:xfrm>
            <a:off x="498474" y="1801906"/>
            <a:ext cx="7556313" cy="4144963"/>
          </a:xfrm>
        </p:spPr>
        <p:txBody>
          <a:bodyPr/>
          <a:lstStyle/>
          <a:p>
            <a:pPr>
              <a:buFontTx/>
              <a:buNone/>
            </a:pPr>
            <a:r>
              <a:rPr lang="en-US" sz="3600" u="sng" dirty="0" smtClean="0"/>
              <a:t>Purposes of Assessment</a:t>
            </a:r>
          </a:p>
          <a:p>
            <a:r>
              <a:rPr lang="en-US" sz="3600" dirty="0" smtClean="0"/>
              <a:t>Screening</a:t>
            </a:r>
          </a:p>
          <a:p>
            <a:r>
              <a:rPr lang="en-US" sz="3600" dirty="0" smtClean="0"/>
              <a:t>Progress Monitoring</a:t>
            </a:r>
          </a:p>
          <a:p>
            <a:r>
              <a:rPr lang="en-US" sz="3600" dirty="0" smtClean="0"/>
              <a:t>Diagnosis</a:t>
            </a:r>
          </a:p>
          <a:p>
            <a:r>
              <a:rPr lang="en-US" sz="3600" dirty="0" smtClean="0"/>
              <a:t>Evaluation</a:t>
            </a:r>
          </a:p>
          <a:p>
            <a:endParaRPr lang="en-US" dirty="0" smtClean="0"/>
          </a:p>
        </p:txBody>
      </p:sp>
      <p:sp>
        <p:nvSpPr>
          <p:cNvPr id="9220" name="Right Brace 3"/>
          <p:cNvSpPr>
            <a:spLocks/>
          </p:cNvSpPr>
          <p:nvPr/>
        </p:nvSpPr>
        <p:spPr bwMode="auto">
          <a:xfrm>
            <a:off x="5638800" y="2724150"/>
            <a:ext cx="457200" cy="1447800"/>
          </a:xfrm>
          <a:prstGeom prst="rightBrace">
            <a:avLst>
              <a:gd name="adj1" fmla="val 8342"/>
              <a:gd name="adj2" fmla="val 50000"/>
            </a:avLst>
          </a:prstGeom>
          <a:noFill/>
          <a:ln w="76200">
            <a:solidFill>
              <a:srgbClr val="003366"/>
            </a:solidFill>
            <a:round/>
            <a:headEnd/>
            <a:tailEnd/>
          </a:ln>
        </p:spPr>
        <p:txBody>
          <a:bodyPr/>
          <a:lstStyle/>
          <a:p>
            <a:endParaRPr lang="en-US"/>
          </a:p>
        </p:txBody>
      </p:sp>
      <p:sp>
        <p:nvSpPr>
          <p:cNvPr id="9221" name="TextBox 4"/>
          <p:cNvSpPr txBox="1">
            <a:spLocks noChangeArrowheads="1"/>
          </p:cNvSpPr>
          <p:nvPr/>
        </p:nvSpPr>
        <p:spPr bwMode="auto">
          <a:xfrm>
            <a:off x="6210300" y="2114550"/>
            <a:ext cx="2514600" cy="2554545"/>
          </a:xfrm>
          <a:prstGeom prst="rect">
            <a:avLst/>
          </a:prstGeom>
          <a:solidFill>
            <a:schemeClr val="accent1">
              <a:alpha val="50195"/>
            </a:schemeClr>
          </a:solidFill>
          <a:ln w="9525">
            <a:noFill/>
            <a:miter lim="800000"/>
            <a:headEnd/>
            <a:tailEnd/>
          </a:ln>
        </p:spPr>
        <p:txBody>
          <a:bodyPr>
            <a:spAutoFit/>
          </a:bodyPr>
          <a:lstStyle/>
          <a:p>
            <a:r>
              <a:rPr lang="en-US" sz="3200" dirty="0">
                <a:latin typeface="Arial" charset="0"/>
              </a:rPr>
              <a:t>Emphasized </a:t>
            </a:r>
            <a:r>
              <a:rPr lang="en-US" sz="3200" dirty="0" smtClean="0">
                <a:latin typeface="Arial" charset="0"/>
              </a:rPr>
              <a:t>within a problem-solving framework</a:t>
            </a:r>
            <a:endParaRPr lang="en-US" sz="32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ppt_x"/>
                                          </p:val>
                                        </p:tav>
                                        <p:tav tm="100000">
                                          <p:val>
                                            <p:strVal val="#ppt_x"/>
                                          </p:val>
                                        </p:tav>
                                      </p:tavLst>
                                    </p:anim>
                                    <p:anim calcmode="lin" valueType="num">
                                      <p:cBhvr additive="base">
                                        <p:cTn id="1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764993" cy="1116106"/>
          </a:xfrm>
        </p:spPr>
        <p:txBody>
          <a:bodyPr/>
          <a:lstStyle/>
          <a:p>
            <a:r>
              <a:rPr lang="en-US" sz="3200" dirty="0" smtClean="0"/>
              <a:t>What is “problem-solving framework”?</a:t>
            </a:r>
            <a:endParaRPr lang="en-US" sz="3200" dirty="0"/>
          </a:p>
        </p:txBody>
      </p:sp>
      <p:sp>
        <p:nvSpPr>
          <p:cNvPr id="3" name="Content Placeholder 2"/>
          <p:cNvSpPr>
            <a:spLocks noGrp="1"/>
          </p:cNvSpPr>
          <p:nvPr>
            <p:ph idx="1"/>
          </p:nvPr>
        </p:nvSpPr>
        <p:spPr>
          <a:xfrm>
            <a:off x="498474" y="1600200"/>
            <a:ext cx="7556313" cy="4572000"/>
          </a:xfrm>
        </p:spPr>
        <p:txBody>
          <a:bodyPr>
            <a:normAutofit fontScale="70000" lnSpcReduction="20000"/>
          </a:bodyPr>
          <a:lstStyle/>
          <a:p>
            <a:pPr>
              <a:lnSpc>
                <a:spcPct val="120000"/>
              </a:lnSpc>
            </a:pPr>
            <a:r>
              <a:rPr lang="en-US" sz="4500" b="1" dirty="0" smtClean="0"/>
              <a:t>Two Basic Questions</a:t>
            </a:r>
            <a:r>
              <a:rPr lang="en-US" sz="4500" dirty="0" smtClean="0"/>
              <a:t>:</a:t>
            </a:r>
          </a:p>
          <a:p>
            <a:pPr lvl="1">
              <a:lnSpc>
                <a:spcPct val="120000"/>
              </a:lnSpc>
            </a:pPr>
            <a:r>
              <a:rPr lang="en-US" sz="4300" dirty="0" smtClean="0"/>
              <a:t>How do we know X is a “problem”?</a:t>
            </a:r>
          </a:p>
          <a:p>
            <a:pPr lvl="1">
              <a:lnSpc>
                <a:spcPct val="120000"/>
              </a:lnSpc>
            </a:pPr>
            <a:r>
              <a:rPr lang="en-US" sz="4300" dirty="0" smtClean="0"/>
              <a:t>How do we know if Y is an effective strategy for “handling” X?</a:t>
            </a:r>
          </a:p>
          <a:p>
            <a:pPr lvl="1">
              <a:buNone/>
            </a:pPr>
            <a:endParaRPr dirty="0"/>
          </a:p>
          <a:p>
            <a:pPr lvl="1">
              <a:buNone/>
            </a:pPr>
            <a:endParaRPr lang="en-US" sz="2900" dirty="0" smtClean="0"/>
          </a:p>
          <a:p>
            <a:pPr lvl="1">
              <a:buNone/>
            </a:pPr>
            <a:endParaRPr lang="en-US" sz="2900" dirty="0" smtClean="0"/>
          </a:p>
          <a:p>
            <a:pPr lvl="1">
              <a:buNone/>
            </a:pPr>
            <a:endParaRPr lang="en-US" sz="2900" dirty="0" smtClean="0"/>
          </a:p>
          <a:p>
            <a:pPr lvl="1">
              <a:buNone/>
            </a:pPr>
            <a:endParaRPr lang="en-US" sz="2500" dirty="0" smtClean="0"/>
          </a:p>
          <a:p>
            <a:pPr lvl="1">
              <a:buNone/>
            </a:pPr>
            <a:endParaRPr lang="en-US" sz="2500" dirty="0" smtClean="0"/>
          </a:p>
          <a:p>
            <a:pPr lvl="1">
              <a:buNone/>
            </a:pPr>
            <a:r>
              <a:rPr lang="en-US" sz="2200" dirty="0" smtClean="0"/>
              <a:t>(</a:t>
            </a:r>
            <a:r>
              <a:rPr lang="en-US" sz="2200" dirty="0" err="1" smtClean="0"/>
              <a:t>Bergan</a:t>
            </a:r>
            <a:r>
              <a:rPr lang="en-US" sz="2200" dirty="0" smtClean="0"/>
              <a:t>, 1977, </a:t>
            </a:r>
            <a:r>
              <a:rPr lang="en-US" sz="2200" dirty="0" err="1" smtClean="0"/>
              <a:t>Bergan</a:t>
            </a:r>
            <a:r>
              <a:rPr lang="en-US" sz="2200" dirty="0" smtClean="0"/>
              <a:t> &amp;</a:t>
            </a:r>
            <a:r>
              <a:rPr lang="en-US" sz="2200" dirty="0" err="1" smtClean="0"/>
              <a:t>Kratochwill</a:t>
            </a:r>
            <a:r>
              <a:rPr lang="en-US" sz="2200" dirty="0" smtClean="0"/>
              <a:t>, 1990; </a:t>
            </a:r>
            <a:r>
              <a:rPr lang="en-US" sz="2200" dirty="0" err="1" smtClean="0"/>
              <a:t>Tilly</a:t>
            </a:r>
            <a:r>
              <a:rPr lang="en-US" sz="2200" dirty="0" smtClean="0"/>
              <a:t>, 2009; </a:t>
            </a:r>
            <a:r>
              <a:rPr lang="en-US" sz="2200" dirty="0" err="1" smtClean="0"/>
              <a:t>Reschly</a:t>
            </a:r>
            <a:r>
              <a:rPr lang="en-US" sz="2200" dirty="0" smtClean="0"/>
              <a:t>&amp; Bergstrom, 2009)</a:t>
            </a:r>
            <a:endParaRPr lang="en-US" sz="2200" dirty="0"/>
          </a:p>
        </p:txBody>
      </p:sp>
      <p:sp>
        <p:nvSpPr>
          <p:cNvPr id="4" name="TextBox 3"/>
          <p:cNvSpPr txBox="1"/>
          <p:nvPr/>
        </p:nvSpPr>
        <p:spPr>
          <a:xfrm>
            <a:off x="2220686" y="4048035"/>
            <a:ext cx="3918857" cy="1200329"/>
          </a:xfrm>
          <a:prstGeom prst="rect">
            <a:avLst/>
          </a:prstGeom>
          <a:noFill/>
          <a:ln>
            <a:solidFill>
              <a:schemeClr val="tx1"/>
            </a:solidFill>
          </a:ln>
        </p:spPr>
        <p:txBody>
          <a:bodyPr wrap="square" rtlCol="0">
            <a:spAutoFit/>
          </a:bodyPr>
          <a:lstStyle/>
          <a:p>
            <a:pPr lvl="1">
              <a:buNone/>
            </a:pPr>
            <a:r>
              <a:rPr lang="en-US" b="1" dirty="0" smtClean="0"/>
              <a:t>What is the problem? </a:t>
            </a:r>
          </a:p>
          <a:p>
            <a:pPr lvl="1">
              <a:buNone/>
            </a:pPr>
            <a:r>
              <a:rPr lang="en-US" b="1" dirty="0" smtClean="0"/>
              <a:t>Why is it occurring? </a:t>
            </a:r>
          </a:p>
          <a:p>
            <a:pPr lvl="1">
              <a:buNone/>
            </a:pPr>
            <a:r>
              <a:rPr lang="en-US" b="1" dirty="0" smtClean="0"/>
              <a:t>What should we do about it? </a:t>
            </a:r>
          </a:p>
          <a:p>
            <a:pPr lvl="1">
              <a:buNone/>
            </a:pPr>
            <a:r>
              <a:rPr lang="en-US" b="1" dirty="0" smtClean="0"/>
              <a:t>Did it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a:spLocks noGrp="1"/>
          </p:cNvSpPr>
          <p:nvPr>
            <p:ph type="title"/>
          </p:nvPr>
        </p:nvSpPr>
        <p:spPr>
          <a:effectLst>
            <a:outerShdw dist="17961" dir="2700000" algn="ctr" rotWithShape="0">
              <a:srgbClr val="ABA3A3">
                <a:alpha val="50000"/>
              </a:srgbClr>
            </a:outerShdw>
          </a:effectLst>
        </p:spPr>
        <p:txBody>
          <a:bodyPr>
            <a:normAutofit fontScale="90000"/>
          </a:bodyPr>
          <a:lstStyle/>
          <a:p>
            <a:pPr eaLnBrk="1" hangingPunct="1">
              <a:defRPr/>
            </a:pPr>
            <a:r>
              <a:rPr lang="en-US" sz="4000" dirty="0" smtClean="0">
                <a:solidFill>
                  <a:schemeClr val="accent1">
                    <a:lumMod val="75000"/>
                  </a:schemeClr>
                </a:solidFill>
                <a:cs typeface="Arial" charset="0"/>
              </a:rPr>
              <a:t>What are desirable features of assessment tools within PSM?</a:t>
            </a:r>
          </a:p>
        </p:txBody>
      </p:sp>
      <p:sp>
        <p:nvSpPr>
          <p:cNvPr id="6146" name="Text Placeholder 7"/>
          <p:cNvSpPr>
            <a:spLocks noGrp="1"/>
          </p:cNvSpPr>
          <p:nvPr>
            <p:ph sz="half" idx="1"/>
          </p:nvPr>
        </p:nvSpPr>
        <p:spPr>
          <a:xfrm>
            <a:off x="498518" y="1985963"/>
            <a:ext cx="4683082" cy="4140200"/>
          </a:xfrm>
        </p:spPr>
        <p:txBody>
          <a:bodyPr>
            <a:normAutofit fontScale="70000" lnSpcReduction="20000"/>
          </a:bodyPr>
          <a:lstStyle/>
          <a:p>
            <a:pPr eaLnBrk="1" hangingPunct="1">
              <a:buClr>
                <a:schemeClr val="tx1"/>
              </a:buClr>
              <a:defRPr/>
            </a:pPr>
            <a:r>
              <a:rPr lang="en-US" sz="2400" b="1" dirty="0" smtClean="0">
                <a:cs typeface="Arial" charset="0"/>
              </a:rPr>
              <a:t>Defensible</a:t>
            </a:r>
            <a:r>
              <a:rPr lang="en-US" sz="2400" dirty="0" smtClean="0">
                <a:cs typeface="Arial" charset="0"/>
              </a:rPr>
              <a:t> </a:t>
            </a:r>
          </a:p>
          <a:p>
            <a:pPr lvl="1" eaLnBrk="1" hangingPunct="1">
              <a:buClr>
                <a:schemeClr val="tx1"/>
              </a:buClr>
              <a:defRPr/>
            </a:pPr>
            <a:r>
              <a:rPr lang="en-US" sz="2000" dirty="0" smtClean="0">
                <a:cs typeface="+mn-cs"/>
              </a:rPr>
              <a:t>established through psychometric research to provide evidence of reliability and validity for interpretation and use</a:t>
            </a:r>
            <a:endParaRPr lang="en-US" sz="2000" dirty="0" smtClean="0">
              <a:cs typeface="Arial" charset="0"/>
            </a:endParaRPr>
          </a:p>
          <a:p>
            <a:pPr eaLnBrk="1" hangingPunct="1">
              <a:buClr>
                <a:schemeClr val="tx1"/>
              </a:buClr>
              <a:defRPr/>
            </a:pPr>
            <a:r>
              <a:rPr lang="en-US" sz="2400" b="1" dirty="0" smtClean="0">
                <a:cs typeface="Arial" charset="0"/>
              </a:rPr>
              <a:t>Flexible</a:t>
            </a:r>
            <a:r>
              <a:rPr lang="en-US" sz="2400" dirty="0" smtClean="0">
                <a:cs typeface="Arial" charset="0"/>
              </a:rPr>
              <a:t> </a:t>
            </a:r>
          </a:p>
          <a:p>
            <a:pPr lvl="1" eaLnBrk="1" hangingPunct="1">
              <a:buClr>
                <a:schemeClr val="tx1"/>
              </a:buClr>
              <a:defRPr/>
            </a:pPr>
            <a:r>
              <a:rPr lang="en-US" sz="2000" dirty="0" smtClean="0">
                <a:cs typeface="+mn-cs"/>
              </a:rPr>
              <a:t>established by methods useful in guiding a variety of assessment questions and situations</a:t>
            </a:r>
            <a:endParaRPr lang="en-US" sz="2000" dirty="0" smtClean="0">
              <a:cs typeface="Arial" charset="0"/>
            </a:endParaRPr>
          </a:p>
          <a:p>
            <a:pPr eaLnBrk="1" hangingPunct="1">
              <a:buClr>
                <a:schemeClr val="tx1"/>
              </a:buClr>
              <a:defRPr/>
            </a:pPr>
            <a:r>
              <a:rPr lang="en-US" sz="2400" b="1" dirty="0" smtClean="0">
                <a:cs typeface="Arial" charset="0"/>
              </a:rPr>
              <a:t>Efficient</a:t>
            </a:r>
            <a:r>
              <a:rPr lang="en-US" sz="2400" dirty="0" smtClean="0">
                <a:cs typeface="Arial" charset="0"/>
              </a:rPr>
              <a:t> </a:t>
            </a:r>
          </a:p>
          <a:p>
            <a:pPr lvl="1" eaLnBrk="1" hangingPunct="1">
              <a:buClr>
                <a:schemeClr val="tx1"/>
              </a:buClr>
              <a:defRPr/>
            </a:pPr>
            <a:r>
              <a:rPr lang="en-US" sz="2000" dirty="0" smtClean="0">
                <a:cs typeface="+mn-cs"/>
              </a:rPr>
              <a:t>established by methods that require relatively few resources (feasible </a:t>
            </a:r>
            <a:r>
              <a:rPr lang="en-US" sz="2000" u="sng" dirty="0" smtClean="0">
                <a:cs typeface="+mn-cs"/>
              </a:rPr>
              <a:t>and</a:t>
            </a:r>
            <a:r>
              <a:rPr lang="en-US" sz="2000" dirty="0" smtClean="0">
                <a:cs typeface="+mn-cs"/>
              </a:rPr>
              <a:t> reasonable)</a:t>
            </a:r>
            <a:endParaRPr lang="en-US" sz="2000" dirty="0" smtClean="0">
              <a:cs typeface="Arial" charset="0"/>
            </a:endParaRPr>
          </a:p>
          <a:p>
            <a:pPr eaLnBrk="1" hangingPunct="1">
              <a:buClr>
                <a:schemeClr val="tx1"/>
              </a:buClr>
              <a:defRPr/>
            </a:pPr>
            <a:r>
              <a:rPr lang="en-US" sz="2400" b="1" dirty="0" smtClean="0">
                <a:cs typeface="Arial" charset="0"/>
              </a:rPr>
              <a:t>Repeatable</a:t>
            </a:r>
            <a:r>
              <a:rPr lang="en-US" sz="2400" dirty="0" smtClean="0">
                <a:cs typeface="Arial" charset="0"/>
              </a:rPr>
              <a:t> </a:t>
            </a:r>
          </a:p>
          <a:p>
            <a:pPr lvl="1" eaLnBrk="1" hangingPunct="1">
              <a:buClr>
                <a:schemeClr val="tx1"/>
              </a:buClr>
              <a:defRPr/>
            </a:pPr>
            <a:r>
              <a:rPr lang="en-US" sz="2000" dirty="0" smtClean="0">
                <a:cs typeface="+mn-cs"/>
              </a:rPr>
              <a:t>established by methods that yield necessary time series to evaluate intervention effectiveness</a:t>
            </a:r>
            <a:endParaRPr lang="en-US" sz="2000" dirty="0" smtClean="0"/>
          </a:p>
          <a:p>
            <a:pPr lvl="1" eaLnBrk="1" hangingPunct="1">
              <a:buClr>
                <a:schemeClr val="tx1"/>
              </a:buClr>
              <a:buNone/>
              <a:defRPr/>
            </a:pPr>
            <a:endParaRPr lang="en-US" sz="2000" dirty="0" smtClean="0">
              <a:cs typeface="+mn-cs"/>
            </a:endParaRPr>
          </a:p>
          <a:p>
            <a:pPr marL="0" lvl="1" indent="0" eaLnBrk="1" hangingPunct="1">
              <a:buClr>
                <a:schemeClr val="tx1"/>
              </a:buClr>
              <a:buNone/>
              <a:defRPr/>
            </a:pPr>
            <a:r>
              <a:rPr lang="en-US" sz="1600" dirty="0" smtClean="0"/>
              <a:t>Source: Chafouleas, Riley-Tillman, &amp; Christ, 2009; Chafouleas, Riley-Tillman, &amp; Sugai, 2007; Christ, Riley-Tillman, &amp; Chafouleas, 2009)</a:t>
            </a:r>
            <a:endParaRPr lang="en-US" sz="1600" dirty="0" smtClean="0">
              <a:cs typeface="+mn-cs"/>
            </a:endParaRPr>
          </a:p>
        </p:txBody>
      </p:sp>
      <p:graphicFrame>
        <p:nvGraphicFramePr>
          <p:cNvPr id="5" name="Content Placeholder 4"/>
          <p:cNvGraphicFramePr>
            <a:graphicFrameLocks noGrp="1"/>
          </p:cNvGraphicFramePr>
          <p:nvPr>
            <p:ph sz="half" idx="2"/>
          </p:nvPr>
        </p:nvGraphicFramePr>
        <p:xfrm>
          <a:off x="5419725" y="1985963"/>
          <a:ext cx="3133725"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625911" y="5802997"/>
            <a:ext cx="2803713" cy="276999"/>
          </a:xfrm>
          <a:prstGeom prst="rect">
            <a:avLst/>
          </a:prstGeom>
          <a:noFill/>
        </p:spPr>
        <p:txBody>
          <a:bodyPr wrap="square">
            <a:spAutoFit/>
          </a:bodyPr>
          <a:lstStyle/>
          <a:p>
            <a:pPr fontAlgn="auto">
              <a:spcBef>
                <a:spcPts val="0"/>
              </a:spcBef>
              <a:spcAft>
                <a:spcPts val="0"/>
              </a:spcAft>
              <a:defRPr/>
            </a:pPr>
            <a:r>
              <a:rPr lang="en-US" sz="1200" dirty="0">
                <a:solidFill>
                  <a:schemeClr val="tx2"/>
                </a:solidFill>
                <a:latin typeface="+mn-lt"/>
              </a:rPr>
              <a:t>Adapted from Briesch &amp; Volpe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anim calcmode="lin" valueType="num">
                                      <p:cBhvr additive="base">
                                        <p:cTn id="11"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anim calcmode="lin" valueType="num">
                                      <p:cBhvr additive="base">
                                        <p:cTn id="1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anim calcmode="lin" valueType="num">
                                      <p:cBhvr additive="base">
                                        <p:cTn id="19"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6">
                                            <p:txEl>
                                              <p:pRg st="9" end="9"/>
                                            </p:txEl>
                                          </p:spTgt>
                                        </p:tgtEl>
                                        <p:attrNameLst>
                                          <p:attrName>style.visibility</p:attrName>
                                        </p:attrNameLst>
                                      </p:cBhvr>
                                      <p:to>
                                        <p:strVal val="visible"/>
                                      </p:to>
                                    </p:set>
                                    <p:anim calcmode="lin" valueType="num">
                                      <p:cBhvr additive="base">
                                        <p:cTn id="23"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6">
                                            <p:txEl>
                                              <p:pRg st="1" end="1"/>
                                            </p:txEl>
                                          </p:spTgt>
                                        </p:tgtEl>
                                        <p:attrNameLst>
                                          <p:attrName>style.visibility</p:attrName>
                                        </p:attrNameLst>
                                      </p:cBhvr>
                                      <p:to>
                                        <p:strVal val="visible"/>
                                      </p:to>
                                    </p:set>
                                    <p:anim calcmode="lin" valueType="num">
                                      <p:cBhvr additive="base">
                                        <p:cTn id="29"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6">
                                            <p:txEl>
                                              <p:pRg st="3" end="3"/>
                                            </p:txEl>
                                          </p:spTgt>
                                        </p:tgtEl>
                                        <p:attrNameLst>
                                          <p:attrName>style.visibility</p:attrName>
                                        </p:attrNameLst>
                                      </p:cBhvr>
                                      <p:to>
                                        <p:strVal val="visible"/>
                                      </p:to>
                                    </p:set>
                                    <p:anim calcmode="lin" valueType="num">
                                      <p:cBhvr additive="base">
                                        <p:cTn id="3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46">
                                            <p:txEl>
                                              <p:pRg st="5" end="5"/>
                                            </p:txEl>
                                          </p:spTgt>
                                        </p:tgtEl>
                                        <p:attrNameLst>
                                          <p:attrName>style.visibility</p:attrName>
                                        </p:attrNameLst>
                                      </p:cBhvr>
                                      <p:to>
                                        <p:strVal val="visible"/>
                                      </p:to>
                                    </p:set>
                                    <p:anim calcmode="lin" valueType="num">
                                      <p:cBhvr additive="base">
                                        <p:cTn id="4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46">
                                            <p:txEl>
                                              <p:pRg st="7" end="7"/>
                                            </p:txEl>
                                          </p:spTgt>
                                        </p:tgtEl>
                                        <p:attrNameLst>
                                          <p:attrName>style.visibility</p:attrName>
                                        </p:attrNameLst>
                                      </p:cBhvr>
                                      <p:to>
                                        <p:strVal val="visible"/>
                                      </p:to>
                                    </p:set>
                                    <p:anim calcmode="lin" valueType="num">
                                      <p:cBhvr additive="base">
                                        <p:cTn id="47"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Graphic spid="5"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BUT for behavior, it’s not so simple…</a:t>
            </a:r>
            <a:br>
              <a:rPr lang="en-US" sz="4000" dirty="0" smtClean="0"/>
            </a:br>
            <a:endParaRPr lang="en-US" sz="4000" dirty="0"/>
          </a:p>
        </p:txBody>
      </p:sp>
      <p:sp>
        <p:nvSpPr>
          <p:cNvPr id="3" name="Content Placeholder 2"/>
          <p:cNvSpPr>
            <a:spLocks noGrp="1"/>
          </p:cNvSpPr>
          <p:nvPr>
            <p:ph idx="1"/>
          </p:nvPr>
        </p:nvSpPr>
        <p:spPr>
          <a:xfrm>
            <a:off x="498474" y="2118021"/>
            <a:ext cx="7556313" cy="1283293"/>
          </a:xfrm>
        </p:spPr>
        <p:txBody>
          <a:bodyPr>
            <a:noAutofit/>
          </a:bodyPr>
          <a:lstStyle/>
          <a:p>
            <a:pPr indent="0">
              <a:buNone/>
            </a:pPr>
            <a:r>
              <a:rPr lang="en-US" sz="2800" b="1" u="sng" dirty="0" smtClean="0">
                <a:solidFill>
                  <a:schemeClr val="tx2"/>
                </a:solidFill>
              </a:rPr>
              <a:t>Possible Methods</a:t>
            </a:r>
            <a:r>
              <a:rPr lang="en-US" sz="2800" b="1" dirty="0" smtClean="0">
                <a:solidFill>
                  <a:schemeClr val="tx2"/>
                </a:solidFill>
              </a:rPr>
              <a:t>: </a:t>
            </a:r>
          </a:p>
          <a:p>
            <a:pPr indent="0">
              <a:buNone/>
            </a:pPr>
            <a:r>
              <a:rPr lang="en-US" sz="2800" dirty="0" smtClean="0">
                <a:solidFill>
                  <a:schemeClr val="tx2"/>
                </a:solidFill>
              </a:rPr>
              <a:t>Systematic direct observation </a:t>
            </a:r>
          </a:p>
          <a:p>
            <a:pPr indent="0">
              <a:buNone/>
            </a:pPr>
            <a:r>
              <a:rPr lang="en-US" sz="2800" dirty="0" smtClean="0">
                <a:solidFill>
                  <a:schemeClr val="tx2"/>
                </a:solidFill>
              </a:rPr>
              <a:t>Traditional behavior rating scales</a:t>
            </a:r>
          </a:p>
          <a:p>
            <a:pPr indent="0">
              <a:buNone/>
            </a:pPr>
            <a:r>
              <a:rPr lang="en-US" sz="2800" dirty="0" smtClean="0">
                <a:solidFill>
                  <a:schemeClr val="tx2"/>
                </a:solidFill>
              </a:rPr>
              <a:t>Permanent products (ODR)</a:t>
            </a:r>
          </a:p>
          <a:p>
            <a:pPr indent="0">
              <a:buNone/>
            </a:pPr>
            <a:r>
              <a:rPr lang="en-US" sz="2800" dirty="0" smtClean="0">
                <a:solidFill>
                  <a:schemeClr val="tx2"/>
                </a:solidFill>
              </a:rPr>
              <a:t>Direct Behavior Rating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BEHAVIOR RATING : </a:t>
            </a:r>
            <a:br>
              <a:rPr lang="en-US" dirty="0" smtClean="0"/>
            </a:br>
            <a:r>
              <a:rPr lang="en-US" dirty="0" smtClean="0"/>
              <a:t>What is DBR?</a:t>
            </a:r>
            <a:endParaRPr lang="en-US" dirty="0"/>
          </a:p>
        </p:txBody>
      </p:sp>
      <p:sp>
        <p:nvSpPr>
          <p:cNvPr id="3" name="Content Placeholder 2"/>
          <p:cNvSpPr>
            <a:spLocks noGrp="1"/>
          </p:cNvSpPr>
          <p:nvPr>
            <p:ph idx="1"/>
          </p:nvPr>
        </p:nvSpPr>
        <p:spPr/>
        <p:txBody>
          <a:bodyPr/>
          <a:lstStyle/>
          <a:p>
            <a:r>
              <a:rPr lang="en-US" dirty="0" smtClean="0">
                <a:ea typeface="ＭＳ Ｐゴシック" pitchFamily="-107" charset="-128"/>
              </a:rPr>
              <a:t>An </a:t>
            </a:r>
            <a:r>
              <a:rPr lang="en-US" u="sng" dirty="0" smtClean="0">
                <a:ea typeface="ＭＳ Ｐゴシック" pitchFamily="-107" charset="-128"/>
              </a:rPr>
              <a:t>emerging alternative </a:t>
            </a:r>
            <a:r>
              <a:rPr lang="en-US" dirty="0" smtClean="0">
                <a:ea typeface="ＭＳ Ｐゴシック" pitchFamily="-107" charset="-128"/>
              </a:rPr>
              <a:t>to systematic direct observation and behavior rating scales which involves </a:t>
            </a:r>
            <a:r>
              <a:rPr lang="en-US" i="1" dirty="0" smtClean="0">
                <a:ea typeface="ＭＳ Ｐゴシック" pitchFamily="-107" charset="-128"/>
              </a:rPr>
              <a:t>brief rating </a:t>
            </a:r>
            <a:r>
              <a:rPr lang="en-US" dirty="0" smtClean="0">
                <a:ea typeface="ＭＳ Ｐゴシック" pitchFamily="-107" charset="-128"/>
              </a:rPr>
              <a:t>of target behavior following a specified observation period</a:t>
            </a:r>
          </a:p>
          <a:p>
            <a:pPr lvl="1"/>
            <a:endParaRPr lang="en-US" sz="1200" dirty="0" smtClean="0">
              <a:ea typeface="ＭＳ Ｐゴシック" pitchFamily="-107" charset="-128"/>
            </a:endParaRPr>
          </a:p>
          <a:p>
            <a:pPr lvl="1"/>
            <a:endParaRPr lang="en-US" sz="1200" dirty="0" smtClean="0">
              <a:ea typeface="ＭＳ Ｐゴシック" pitchFamily="-107" charset="-128"/>
            </a:endParaRPr>
          </a:p>
          <a:p>
            <a:pPr lvl="1"/>
            <a:endParaRPr lang="en-US" sz="1200" dirty="0" smtClean="0">
              <a:ea typeface="ＭＳ Ｐゴシック" pitchFamily="-107" charset="-128"/>
            </a:endParaRPr>
          </a:p>
          <a:p>
            <a:pPr lvl="1"/>
            <a:endParaRPr lang="en-US" sz="1200" dirty="0" smtClean="0">
              <a:ea typeface="ＭＳ Ｐゴシック" pitchFamily="-107" charset="-128"/>
            </a:endParaRPr>
          </a:p>
          <a:p>
            <a:pPr lvl="1"/>
            <a:endParaRPr lang="en-US" sz="1200" dirty="0" smtClean="0">
              <a:ea typeface="ＭＳ Ｐゴシック" pitchFamily="-107" charset="-128"/>
            </a:endParaRPr>
          </a:p>
          <a:p>
            <a:pPr lvl="1"/>
            <a:endParaRPr lang="en-US" sz="1200" dirty="0" smtClean="0">
              <a:ea typeface="ＭＳ Ｐゴシック" pitchFamily="-107" charset="-128"/>
            </a:endParaRPr>
          </a:p>
          <a:p>
            <a:pPr lvl="1">
              <a:buNone/>
            </a:pPr>
            <a:endParaRPr lang="en-US" sz="1200" dirty="0" smtClean="0">
              <a:ea typeface="ＭＳ Ｐゴシック" pitchFamily="-107" charset="-128"/>
            </a:endParaRPr>
          </a:p>
          <a:p>
            <a:pPr lvl="1">
              <a:buNone/>
            </a:pPr>
            <a:endParaRPr lang="en-US" sz="1200" dirty="0" smtClean="0">
              <a:ea typeface="ＭＳ Ｐゴシック" pitchFamily="-107" charset="-128"/>
            </a:endParaRPr>
          </a:p>
          <a:p>
            <a:pPr lvl="1">
              <a:buNone/>
            </a:pPr>
            <a:endParaRPr lang="en-US" sz="1200" dirty="0" smtClean="0">
              <a:ea typeface="ＭＳ Ｐゴシック" pitchFamily="-107" charset="-128"/>
            </a:endParaRPr>
          </a:p>
          <a:p>
            <a:pPr lvl="1" indent="0">
              <a:buNone/>
            </a:pPr>
            <a:endParaRPr lang="en-US" sz="1200" dirty="0" smtClean="0">
              <a:ea typeface="ＭＳ Ｐゴシック" pitchFamily="-107" charset="-128"/>
            </a:endParaRPr>
          </a:p>
          <a:p>
            <a:pPr lvl="1" indent="0">
              <a:buNone/>
            </a:pPr>
            <a:r>
              <a:rPr lang="en-US" sz="1200" dirty="0" smtClean="0">
                <a:ea typeface="ＭＳ Ｐゴシック" pitchFamily="-107" charset="-128"/>
              </a:rPr>
              <a:t>Chafouleas, Riley-Tillman, &amp; Christ (2009); Chafouleas, Riley-Tillman, &amp; Sugai (2007); Chafouleas, Riley-Tillman, &amp; McDougal (2002); Christ, Riley-Tillman, &amp; Chafouleas (2009)</a:t>
            </a:r>
          </a:p>
          <a:p>
            <a:endParaRPr lang="en-US" dirty="0"/>
          </a:p>
        </p:txBody>
      </p:sp>
      <p:pic>
        <p:nvPicPr>
          <p:cNvPr id="4" name="Picture 3" descr="DBR"/>
          <p:cNvPicPr/>
          <p:nvPr/>
        </p:nvPicPr>
        <p:blipFill>
          <a:blip r:embed="rId2"/>
          <a:srcRect/>
          <a:stretch>
            <a:fillRect/>
          </a:stretch>
        </p:blipFill>
        <p:spPr bwMode="auto">
          <a:xfrm>
            <a:off x="2122714" y="3167743"/>
            <a:ext cx="4463143" cy="2186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0550" y="1415534"/>
            <a:ext cx="3429000" cy="523220"/>
          </a:xfrm>
          <a:prstGeom prst="rect">
            <a:avLst/>
          </a:prstGeom>
          <a:solidFill>
            <a:schemeClr val="accent2">
              <a:lumMod val="60000"/>
              <a:lumOff val="40000"/>
            </a:schemeClr>
          </a:solidFill>
        </p:spPr>
        <p:txBody>
          <a:bodyPr wrap="square" rtlCol="0">
            <a:spAutoFit/>
          </a:bodyPr>
          <a:lstStyle/>
          <a:p>
            <a:r>
              <a:rPr lang="en-US" sz="1400" b="1" u="sng" dirty="0" smtClean="0"/>
              <a:t>Contemporary Defining Features</a:t>
            </a:r>
            <a:r>
              <a:rPr lang="en-US" sz="1400" b="1" dirty="0" smtClean="0"/>
              <a:t>:</a:t>
            </a:r>
          </a:p>
          <a:p>
            <a:endParaRPr lang="en-US" sz="1400" b="1" dirty="0"/>
          </a:p>
        </p:txBody>
      </p:sp>
      <p:sp>
        <p:nvSpPr>
          <p:cNvPr id="1026" name="Rectangle 2"/>
          <p:cNvSpPr>
            <a:spLocks noGrp="1" noChangeArrowheads="1"/>
          </p:cNvSpPr>
          <p:nvPr>
            <p:ph type="title"/>
          </p:nvPr>
        </p:nvSpPr>
        <p:spPr/>
        <p:txBody>
          <a:bodyPr/>
          <a:lstStyle/>
          <a:p>
            <a:r>
              <a:rPr lang="en-US" dirty="0" smtClean="0"/>
              <a:t>A little background…</a:t>
            </a:r>
            <a:endParaRPr lang="en-US" dirty="0"/>
          </a:p>
        </p:txBody>
      </p:sp>
      <p:sp>
        <p:nvSpPr>
          <p:cNvPr id="1027" name="Rectangle 3"/>
          <p:cNvSpPr>
            <a:spLocks noGrp="1" noChangeArrowheads="1"/>
          </p:cNvSpPr>
          <p:nvPr>
            <p:ph sz="half" idx="1"/>
          </p:nvPr>
        </p:nvSpPr>
        <p:spPr>
          <a:xfrm>
            <a:off x="498474" y="1415533"/>
            <a:ext cx="3657644" cy="4421327"/>
          </a:xfrm>
          <a:solidFill>
            <a:schemeClr val="accent2">
              <a:lumMod val="60000"/>
              <a:lumOff val="40000"/>
            </a:schemeClr>
          </a:solidFill>
          <a:ln>
            <a:noFill/>
          </a:ln>
        </p:spPr>
        <p:txBody>
          <a:bodyPr/>
          <a:lstStyle/>
          <a:p>
            <a:pPr>
              <a:lnSpc>
                <a:spcPct val="90000"/>
              </a:lnSpc>
              <a:buNone/>
            </a:pPr>
            <a:r>
              <a:rPr lang="en-US" sz="1600" b="1" u="sng" dirty="0" smtClean="0"/>
              <a:t>Other Names for DBR-like Tools</a:t>
            </a:r>
            <a:r>
              <a:rPr lang="en-US" sz="1600" dirty="0" smtClean="0"/>
              <a:t>:</a:t>
            </a:r>
          </a:p>
          <a:p>
            <a:pPr>
              <a:lnSpc>
                <a:spcPct val="90000"/>
              </a:lnSpc>
            </a:pPr>
            <a:r>
              <a:rPr lang="en-US" dirty="0" smtClean="0"/>
              <a:t>Home-School </a:t>
            </a:r>
            <a:r>
              <a:rPr lang="en-US" dirty="0"/>
              <a:t>Note</a:t>
            </a:r>
          </a:p>
          <a:p>
            <a:pPr>
              <a:lnSpc>
                <a:spcPct val="90000"/>
              </a:lnSpc>
            </a:pPr>
            <a:r>
              <a:rPr lang="en-US" dirty="0"/>
              <a:t>Behavior Report Card</a:t>
            </a:r>
          </a:p>
          <a:p>
            <a:pPr>
              <a:lnSpc>
                <a:spcPct val="90000"/>
              </a:lnSpc>
            </a:pPr>
            <a:r>
              <a:rPr lang="en-US" dirty="0"/>
              <a:t>Daily Progress Report</a:t>
            </a:r>
          </a:p>
          <a:p>
            <a:pPr>
              <a:lnSpc>
                <a:spcPct val="90000"/>
              </a:lnSpc>
            </a:pPr>
            <a:r>
              <a:rPr lang="en-US" dirty="0"/>
              <a:t>Good Behavior Note</a:t>
            </a:r>
          </a:p>
          <a:p>
            <a:pPr>
              <a:lnSpc>
                <a:spcPct val="90000"/>
              </a:lnSpc>
            </a:pPr>
            <a:r>
              <a:rPr lang="en-US" dirty="0"/>
              <a:t>Check-In Check-Out Card</a:t>
            </a:r>
          </a:p>
          <a:p>
            <a:pPr>
              <a:lnSpc>
                <a:spcPct val="90000"/>
              </a:lnSpc>
            </a:pPr>
            <a:r>
              <a:rPr lang="en-US" dirty="0"/>
              <a:t>Performance-based behavioral recording</a:t>
            </a:r>
          </a:p>
          <a:p>
            <a:pPr>
              <a:lnSpc>
                <a:spcPct val="90000"/>
              </a:lnSpc>
            </a:pPr>
            <a:endParaRPr lang="en-US" dirty="0"/>
          </a:p>
        </p:txBody>
      </p:sp>
      <p:graphicFrame>
        <p:nvGraphicFramePr>
          <p:cNvPr id="6" name="Content Placeholder 5"/>
          <p:cNvGraphicFramePr>
            <a:graphicFrameLocks noGrp="1"/>
          </p:cNvGraphicFramePr>
          <p:nvPr>
            <p:ph sz="half" idx="2"/>
          </p:nvPr>
        </p:nvGraphicFramePr>
        <p:xfrm>
          <a:off x="4400550" y="1784867"/>
          <a:ext cx="3429000" cy="248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400550" y="4267201"/>
            <a:ext cx="3429000" cy="1569660"/>
          </a:xfrm>
          <a:prstGeom prst="rect">
            <a:avLst/>
          </a:prstGeom>
          <a:solidFill>
            <a:schemeClr val="accent2">
              <a:lumMod val="60000"/>
              <a:lumOff val="40000"/>
            </a:schemeClr>
          </a:solidFill>
        </p:spPr>
        <p:txBody>
          <a:bodyPr wrap="square" rtlCol="0">
            <a:spAutoFit/>
          </a:bodyPr>
          <a:lstStyle/>
          <a:p>
            <a:r>
              <a:rPr lang="en-US" sz="1600" dirty="0" smtClean="0">
                <a:solidFill>
                  <a:srgbClr val="000000"/>
                </a:solidFill>
              </a:rPr>
              <a:t>Used repeatedly to represent behavior that occurs over a specified period of time (e.g., 4 weeks) and under specific and similar conditions (e.g., 45 min. morning seat work)</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AsOne/>
      </p:bldGraphic>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5.1"/>
</p:tagLst>
</file>

<file path=ppt/theme/theme1.xml><?xml version="1.0" encoding="utf-8"?>
<a:theme xmlns:a="http://schemas.openxmlformats.org/drawingml/2006/main" name="Advantag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5562</TotalTime>
  <Words>1878</Words>
  <Application>Microsoft Office PowerPoint</Application>
  <PresentationFormat>On-screen Show (4:3)</PresentationFormat>
  <Paragraphs>333</Paragraphs>
  <Slides>25</Slides>
  <Notes>10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25</vt:i4>
      </vt:variant>
    </vt:vector>
  </HeadingPairs>
  <TitlesOfParts>
    <vt:vector size="28" baseType="lpstr">
      <vt:lpstr>Advantage</vt:lpstr>
      <vt:lpstr>???</vt:lpstr>
      <vt:lpstr>???</vt:lpstr>
      <vt:lpstr>Direct Behavior Rating (DBR): Overview and Possible Applications within Tier I   </vt:lpstr>
      <vt:lpstr>My Purpose:</vt:lpstr>
      <vt:lpstr>Overview of DBR in Assessment: History &amp; Defining Features</vt:lpstr>
      <vt:lpstr>BRIEF REVIEW:  Why do we need data?</vt:lpstr>
      <vt:lpstr>What is “problem-solving framework”?</vt:lpstr>
      <vt:lpstr>What are desirable features of assessment tools within PSM?</vt:lpstr>
      <vt:lpstr>BUT for behavior, it’s not so simple… </vt:lpstr>
      <vt:lpstr>DIRECT BEHAVIOR RATING :  What is DBR?</vt:lpstr>
      <vt:lpstr>A little background…</vt:lpstr>
      <vt:lpstr>Direct Behavior Rating</vt:lpstr>
      <vt:lpstr>Direct Behavior Rating</vt:lpstr>
      <vt:lpstr>Direct Behavior Rating</vt:lpstr>
      <vt:lpstr>Direct Behavior Rating &amp; Other Methods</vt:lpstr>
      <vt:lpstr>Slide 14</vt:lpstr>
      <vt:lpstr>Project VIABLE: Validation of Instruments for Assessing Behavior Longitudinally &amp;Efficiently </vt:lpstr>
      <vt:lpstr>DBR – Single Item Scale</vt:lpstr>
      <vt:lpstr>Key Pieces to using DBR-SIS:</vt:lpstr>
      <vt:lpstr>Which targets do I rate using DBR-SIS?</vt:lpstr>
      <vt:lpstr>Current Forms: www.directbehaviorratings.com </vt:lpstr>
      <vt:lpstr>Application of DBR-SIS in Tier I: Examples and Considerations</vt:lpstr>
      <vt:lpstr>Possibilities…</vt:lpstr>
      <vt:lpstr>Case Study Example: Classwide Assessment</vt:lpstr>
      <vt:lpstr>Example: Early Identification and Monitoring using “Local” Norms </vt:lpstr>
      <vt:lpstr>Example: Early Identification using “Cut-Points”</vt:lpstr>
      <vt:lpstr>Questions &amp;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student response to intervention.</dc:title>
  <dc:creator>Stephen Kilgus</dc:creator>
  <cp:lastModifiedBy>smc02013</cp:lastModifiedBy>
  <cp:revision>153</cp:revision>
  <dcterms:created xsi:type="dcterms:W3CDTF">2010-02-26T19:58:02Z</dcterms:created>
  <dcterms:modified xsi:type="dcterms:W3CDTF">2010-03-30T13:15:08Z</dcterms:modified>
</cp:coreProperties>
</file>